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5" r:id="rId90"/>
    <p:sldId id="346" r:id="rId91"/>
    <p:sldId id="347" r:id="rId92"/>
    <p:sldId id="348" r:id="rId93"/>
    <p:sldId id="349" r:id="rId94"/>
    <p:sldId id="344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>
      <p:cViewPr varScale="1">
        <p:scale>
          <a:sx n="82" d="100"/>
          <a:sy n="82" d="100"/>
        </p:scale>
        <p:origin x="-912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421756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나눔고딕"/>
      </a:defRPr>
    </a:lvl1pPr>
    <a:lvl2pPr indent="228600" latinLnBrk="0">
      <a:defRPr sz="1200">
        <a:latin typeface="+mn-lt"/>
        <a:ea typeface="+mn-ea"/>
        <a:cs typeface="+mn-cs"/>
        <a:sym typeface="나눔고딕"/>
      </a:defRPr>
    </a:lvl2pPr>
    <a:lvl3pPr indent="457200" latinLnBrk="0">
      <a:defRPr sz="1200">
        <a:latin typeface="+mn-lt"/>
        <a:ea typeface="+mn-ea"/>
        <a:cs typeface="+mn-cs"/>
        <a:sym typeface="나눔고딕"/>
      </a:defRPr>
    </a:lvl3pPr>
    <a:lvl4pPr indent="685800" latinLnBrk="0">
      <a:defRPr sz="1200">
        <a:latin typeface="+mn-lt"/>
        <a:ea typeface="+mn-ea"/>
        <a:cs typeface="+mn-cs"/>
        <a:sym typeface="나눔고딕"/>
      </a:defRPr>
    </a:lvl4pPr>
    <a:lvl5pPr indent="914400" latinLnBrk="0">
      <a:defRPr sz="1200">
        <a:latin typeface="+mn-lt"/>
        <a:ea typeface="+mn-ea"/>
        <a:cs typeface="+mn-cs"/>
        <a:sym typeface="나눔고딕"/>
      </a:defRPr>
    </a:lvl5pPr>
    <a:lvl6pPr indent="1143000" latinLnBrk="0">
      <a:defRPr sz="1200">
        <a:latin typeface="+mn-lt"/>
        <a:ea typeface="+mn-ea"/>
        <a:cs typeface="+mn-cs"/>
        <a:sym typeface="나눔고딕"/>
      </a:defRPr>
    </a:lvl6pPr>
    <a:lvl7pPr indent="1371600" latinLnBrk="0">
      <a:defRPr sz="1200">
        <a:latin typeface="+mn-lt"/>
        <a:ea typeface="+mn-ea"/>
        <a:cs typeface="+mn-cs"/>
        <a:sym typeface="나눔고딕"/>
      </a:defRPr>
    </a:lvl7pPr>
    <a:lvl8pPr indent="1600200" latinLnBrk="0">
      <a:defRPr sz="1200">
        <a:latin typeface="+mn-lt"/>
        <a:ea typeface="+mn-ea"/>
        <a:cs typeface="+mn-cs"/>
        <a:sym typeface="나눔고딕"/>
      </a:defRPr>
    </a:lvl8pPr>
    <a:lvl9pPr indent="1828800" latinLnBrk="0">
      <a:defRPr sz="1200">
        <a:latin typeface="+mn-lt"/>
        <a:ea typeface="+mn-ea"/>
        <a:cs typeface="+mn-cs"/>
        <a:sym typeface="나눔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1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8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1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42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3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52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텍스트"/>
          <p:cNvSpPr txBox="1">
            <a:spLocks noGrp="1"/>
          </p:cNvSpPr>
          <p:nvPr>
            <p:ph type="title"/>
          </p:nvPr>
        </p:nvSpPr>
        <p:spPr>
          <a:xfrm>
            <a:off x="6131866" y="1030798"/>
            <a:ext cx="5184003" cy="1608803"/>
          </a:xfrm>
          <a:prstGeom prst="rect">
            <a:avLst/>
          </a:prstGeom>
        </p:spPr>
        <p:txBody>
          <a:bodyPr lIns="121899" tIns="121899" rIns="121899" bIns="121899" anchor="b"/>
          <a:lstStyle>
            <a:lvl1pPr defTabSz="1219200">
              <a:lnSpc>
                <a:spcPct val="100000"/>
              </a:lnSpc>
              <a:defRPr sz="3200" b="1">
                <a:solidFill>
                  <a:srgbClr val="434343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2" name="Google Shape;64;p10"/>
          <p:cNvSpPr/>
          <p:nvPr/>
        </p:nvSpPr>
        <p:spPr>
          <a:xfrm>
            <a:off x="-3" y="-2"/>
            <a:ext cx="5679607" cy="6858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21600" y="8944"/>
                </a:lnTo>
                <a:lnTo>
                  <a:pt x="21600" y="21600"/>
                </a:lnTo>
                <a:lnTo>
                  <a:pt x="10800" y="21600"/>
                </a:lnTo>
                <a:lnTo>
                  <a:pt x="0" y="12656"/>
                </a:lnTo>
                <a:lnTo>
                  <a:pt x="0" y="0"/>
                </a:lnTo>
                <a:close/>
              </a:path>
            </a:pathLst>
          </a:custGeom>
          <a:solidFill>
            <a:srgbClr val="53D86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2192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131866" y="3957604"/>
            <a:ext cx="3894402" cy="770806"/>
          </a:xfrm>
          <a:prstGeom prst="rect">
            <a:avLst/>
          </a:prstGeom>
        </p:spPr>
        <p:txBody>
          <a:bodyPr lIns="121899" tIns="121899" rIns="121899" bIns="121899"/>
          <a:lstStyle>
            <a:lvl1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1pPr>
            <a:lvl2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2pPr>
            <a:lvl3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3pPr>
            <a:lvl4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4pPr>
            <a:lvl5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98211" y="6237473"/>
            <a:ext cx="502777" cy="485099"/>
          </a:xfrm>
          <a:prstGeom prst="rect">
            <a:avLst/>
          </a:prstGeom>
        </p:spPr>
        <p:txBody>
          <a:bodyPr lIns="121899" tIns="121899" rIns="121899" bIns="121899"/>
          <a:lstStyle>
            <a:lvl1pPr algn="l" defTabSz="1219200">
              <a:defRPr sz="1600">
                <a:solidFill>
                  <a:srgbClr val="D9D9D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텍스트"/>
          <p:cNvSpPr txBox="1">
            <a:spLocks noGrp="1"/>
          </p:cNvSpPr>
          <p:nvPr>
            <p:ph type="title"/>
          </p:nvPr>
        </p:nvSpPr>
        <p:spPr>
          <a:xfrm>
            <a:off x="609598" y="274638"/>
            <a:ext cx="10972801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</a:lvl1pPr>
          </a:lstStyle>
          <a:p>
            <a:r>
              <a:t>제목 텍스트</a:t>
            </a:r>
          </a:p>
        </p:txBody>
      </p:sp>
      <p:sp>
        <p:nvSpPr>
          <p:cNvPr id="17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598" y="1600200"/>
            <a:ext cx="10972801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93555" y="6404294"/>
            <a:ext cx="288845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8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64956" y="6404294"/>
            <a:ext cx="288846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_1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제목 텍스트"/>
          <p:cNvSpPr txBox="1">
            <a:spLocks noGrp="1"/>
          </p:cNvSpPr>
          <p:nvPr>
            <p:ph type="title"/>
          </p:nvPr>
        </p:nvSpPr>
        <p:spPr>
          <a:xfrm>
            <a:off x="6131866" y="1030798"/>
            <a:ext cx="5184003" cy="1608803"/>
          </a:xfrm>
          <a:prstGeom prst="rect">
            <a:avLst/>
          </a:prstGeom>
        </p:spPr>
        <p:txBody>
          <a:bodyPr lIns="121899" tIns="121899" rIns="121899" bIns="121899" anchor="b"/>
          <a:lstStyle>
            <a:lvl1pPr defTabSz="1219200">
              <a:lnSpc>
                <a:spcPct val="100000"/>
              </a:lnSpc>
              <a:defRPr sz="3200" b="1">
                <a:solidFill>
                  <a:srgbClr val="434343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131866" y="3957604"/>
            <a:ext cx="3894402" cy="770807"/>
          </a:xfrm>
          <a:prstGeom prst="rect">
            <a:avLst/>
          </a:prstGeom>
        </p:spPr>
        <p:txBody>
          <a:bodyPr lIns="121899" tIns="121899" rIns="121899" bIns="121899"/>
          <a:lstStyle>
            <a:lvl1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1pPr>
            <a:lvl2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2pPr>
            <a:lvl3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3pPr>
            <a:lvl4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4pPr>
            <a:lvl5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98211" y="6237473"/>
            <a:ext cx="502777" cy="485099"/>
          </a:xfrm>
          <a:prstGeom prst="rect">
            <a:avLst/>
          </a:prstGeom>
        </p:spPr>
        <p:txBody>
          <a:bodyPr lIns="121899" tIns="121899" rIns="121899" bIns="121899"/>
          <a:lstStyle>
            <a:lvl1pPr algn="l" defTabSz="1219200">
              <a:defRPr sz="1600">
                <a:solidFill>
                  <a:srgbClr val="D9D9D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99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64956" y="6404294"/>
            <a:ext cx="288846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제목 텍스트"/>
          <p:cNvSpPr txBox="1">
            <a:spLocks noGrp="1"/>
          </p:cNvSpPr>
          <p:nvPr>
            <p:ph type="title"/>
          </p:nvPr>
        </p:nvSpPr>
        <p:spPr>
          <a:xfrm>
            <a:off x="6131866" y="1030798"/>
            <a:ext cx="5184003" cy="1608803"/>
          </a:xfrm>
          <a:prstGeom prst="rect">
            <a:avLst/>
          </a:prstGeom>
        </p:spPr>
        <p:txBody>
          <a:bodyPr lIns="121899" tIns="121899" rIns="121899" bIns="121899" anchor="b"/>
          <a:lstStyle>
            <a:lvl1pPr defTabSz="1219200">
              <a:lnSpc>
                <a:spcPct val="100000"/>
              </a:lnSpc>
              <a:defRPr sz="3200" b="1">
                <a:solidFill>
                  <a:srgbClr val="434343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8" name="Google Shape;64;p10"/>
          <p:cNvSpPr/>
          <p:nvPr/>
        </p:nvSpPr>
        <p:spPr>
          <a:xfrm>
            <a:off x="-3" y="-2"/>
            <a:ext cx="5679607" cy="6858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21600" y="8944"/>
                </a:lnTo>
                <a:lnTo>
                  <a:pt x="21600" y="21600"/>
                </a:lnTo>
                <a:lnTo>
                  <a:pt x="10800" y="21600"/>
                </a:lnTo>
                <a:lnTo>
                  <a:pt x="0" y="12656"/>
                </a:lnTo>
                <a:lnTo>
                  <a:pt x="0" y="0"/>
                </a:lnTo>
                <a:close/>
              </a:path>
            </a:pathLst>
          </a:custGeom>
          <a:solidFill>
            <a:srgbClr val="53D86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2192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131866" y="3957604"/>
            <a:ext cx="3894402" cy="770807"/>
          </a:xfrm>
          <a:prstGeom prst="rect">
            <a:avLst/>
          </a:prstGeom>
        </p:spPr>
        <p:txBody>
          <a:bodyPr lIns="121899" tIns="121899" rIns="121899" bIns="121899"/>
          <a:lstStyle>
            <a:lvl1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1pPr>
            <a:lvl2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2pPr>
            <a:lvl3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3pPr>
            <a:lvl4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4pPr>
            <a:lvl5pPr marL="0" indent="139698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99999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98211" y="6237473"/>
            <a:ext cx="502777" cy="485099"/>
          </a:xfrm>
          <a:prstGeom prst="rect">
            <a:avLst/>
          </a:prstGeom>
        </p:spPr>
        <p:txBody>
          <a:bodyPr lIns="121899" tIns="121899" rIns="121899" bIns="121899"/>
          <a:lstStyle>
            <a:lvl1pPr algn="l" defTabSz="1219200">
              <a:defRPr sz="1600">
                <a:solidFill>
                  <a:srgbClr val="D9D9D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제목 텍스트"/>
          <p:cNvSpPr txBox="1">
            <a:spLocks noGrp="1"/>
          </p:cNvSpPr>
          <p:nvPr>
            <p:ph type="title"/>
          </p:nvPr>
        </p:nvSpPr>
        <p:spPr>
          <a:xfrm>
            <a:off x="609598" y="274638"/>
            <a:ext cx="10972803" cy="1143001"/>
          </a:xfrm>
          <a:prstGeom prst="rect">
            <a:avLst/>
          </a:prstGeom>
        </p:spPr>
        <p:txBody>
          <a:bodyPr lIns="60957" tIns="60957" rIns="60957" bIns="60957"/>
          <a:lstStyle>
            <a:lvl1pPr algn="ctr" defTabSz="1219200">
              <a:lnSpc>
                <a:spcPct val="100000"/>
              </a:lnSpc>
              <a:defRPr sz="5800"/>
            </a:lvl1pPr>
          </a:lstStyle>
          <a:p>
            <a:r>
              <a:t>제목 텍스트</a:t>
            </a:r>
          </a:p>
        </p:txBody>
      </p:sp>
      <p:sp>
        <p:nvSpPr>
          <p:cNvPr id="218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598" y="1600200"/>
            <a:ext cx="10972803" cy="4525965"/>
          </a:xfrm>
          <a:prstGeom prst="rect">
            <a:avLst/>
          </a:prstGeom>
        </p:spPr>
        <p:txBody>
          <a:bodyPr lIns="60957" tIns="60957" rIns="60957" bIns="60957"/>
          <a:lstStyle>
            <a:lvl1pPr marL="450056" indent="-450056" defTabSz="1219200">
              <a:lnSpc>
                <a:spcPct val="100000"/>
              </a:lnSpc>
              <a:defRPr sz="4200"/>
            </a:lvl1pPr>
            <a:lvl2pPr marL="885825" indent="-428625" defTabSz="1219200">
              <a:lnSpc>
                <a:spcPct val="100000"/>
              </a:lnSpc>
              <a:buChar char="–"/>
              <a:defRPr sz="4200"/>
            </a:lvl2pPr>
            <a:lvl3pPr marL="1314450" indent="-400050" defTabSz="1219200">
              <a:lnSpc>
                <a:spcPct val="100000"/>
              </a:lnSpc>
              <a:defRPr sz="4200"/>
            </a:lvl3pPr>
            <a:lvl4pPr marL="1851660" indent="-480060" defTabSz="1219200">
              <a:lnSpc>
                <a:spcPct val="100000"/>
              </a:lnSpc>
              <a:buChar char="–"/>
              <a:defRPr sz="4200"/>
            </a:lvl4pPr>
            <a:lvl5pPr marL="2308860" indent="-480060" defTabSz="1219200">
              <a:lnSpc>
                <a:spcPct val="100000"/>
              </a:lnSpc>
              <a:buChar char="»"/>
              <a:defRPr sz="4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01506" y="6357305"/>
            <a:ext cx="380895" cy="363217"/>
          </a:xfrm>
          <a:prstGeom prst="rect">
            <a:avLst/>
          </a:prstGeom>
        </p:spPr>
        <p:txBody>
          <a:bodyPr lIns="60957" tIns="60957" rIns="60957" bIns="60957"/>
          <a:lstStyle>
            <a:lvl1pPr defTabSz="1219200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화면설계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"/>
          <p:cNvSpPr/>
          <p:nvPr/>
        </p:nvSpPr>
        <p:spPr>
          <a:xfrm>
            <a:off x="-4414" y="-1762"/>
            <a:ext cx="9882655" cy="255388"/>
          </a:xfrm>
          <a:prstGeom prst="rect">
            <a:avLst/>
          </a:prstGeom>
          <a:solidFill>
            <a:srgbClr val="A1D6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pSp>
        <p:nvGrpSpPr>
          <p:cNvPr id="32" name="Description"/>
          <p:cNvGrpSpPr/>
          <p:nvPr/>
        </p:nvGrpSpPr>
        <p:grpSpPr>
          <a:xfrm>
            <a:off x="9876816" y="-1766"/>
            <a:ext cx="2320809" cy="255395"/>
            <a:chOff x="0" y="-1"/>
            <a:chExt cx="2320807" cy="255393"/>
          </a:xfrm>
        </p:grpSpPr>
        <p:sp>
          <p:nvSpPr>
            <p:cNvPr id="30" name="직사각형"/>
            <p:cNvSpPr/>
            <p:nvPr/>
          </p:nvSpPr>
          <p:spPr>
            <a:xfrm>
              <a:off x="-1" y="-2"/>
              <a:ext cx="2320808" cy="25539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Description"/>
            <p:cNvSpPr txBox="1"/>
            <p:nvPr/>
          </p:nvSpPr>
          <p:spPr>
            <a:xfrm>
              <a:off x="-1" y="5776"/>
              <a:ext cx="232080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  Description</a:t>
              </a:r>
            </a:p>
          </p:txBody>
        </p:sp>
      </p:grpSp>
      <p:sp>
        <p:nvSpPr>
          <p:cNvPr id="33" name="선"/>
          <p:cNvSpPr/>
          <p:nvPr/>
        </p:nvSpPr>
        <p:spPr>
          <a:xfrm flipV="1">
            <a:off x="9879992" y="263050"/>
            <a:ext cx="4" cy="6588102"/>
          </a:xfrm>
          <a:prstGeom prst="line">
            <a:avLst/>
          </a:prstGeom>
          <a:ln w="635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34" name="표"/>
          <p:cNvGraphicFramePr/>
          <p:nvPr/>
        </p:nvGraphicFramePr>
        <p:xfrm>
          <a:off x="161277" y="434340"/>
          <a:ext cx="1270001" cy="279400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/>
              </a:tblGrid>
              <a:tr h="254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chemeClr val="accent3">
                              <a:lumOff val="-12941"/>
                            </a:schemeClr>
                          </a:solidFill>
                        </a:rPr>
                        <a:t>홈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2F2F2"/>
                    </a:solidFill>
                  </a:tcPr>
                </a:tc>
              </a:tr>
              <a:tr h="2540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메인페이지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rgbClr val="EA3423"/>
                          </a:solidFill>
                        </a:defRPr>
                      </a:pPr>
                      <a:r>
                        <a:t>    </a:t>
                      </a:r>
                      <a:r>
                        <a:rPr>
                          <a:solidFill>
                            <a:schemeClr val="accent3"/>
                          </a:solidFill>
                        </a:rPr>
                        <a:t>&gt; Q&amp;A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>
                              <a:lumOff val="-12941"/>
                            </a:schemeClr>
                          </a:solidFill>
                        </a:defRPr>
                      </a:pPr>
                      <a:r>
                        <a:t>    </a:t>
                      </a:r>
                      <a:r>
                        <a:rPr>
                          <a:solidFill>
                            <a:schemeClr val="accent3"/>
                          </a:solidFill>
                        </a:rPr>
                        <a:t>&gt; 공지사항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>
                              <a:lumOff val="-12941"/>
                            </a:schemeClr>
                          </a:solidFill>
                        </a:defRPr>
                      </a:pPr>
                      <a:r>
                        <a:t> </a:t>
                      </a:r>
                      <a:r>
                        <a:rPr>
                          <a:solidFill>
                            <a:srgbClr val="A7A7A7"/>
                          </a:solidFill>
                        </a:rPr>
                        <a:t>&gt; 기업소개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>
                              <a:lumOff val="-12941"/>
                            </a:schemeClr>
                          </a:solidFill>
                        </a:defRPr>
                      </a:pPr>
                      <a:r>
                        <a:t>    </a:t>
                      </a:r>
                      <a:r>
                        <a:rPr>
                          <a:solidFill>
                            <a:schemeClr val="accent3"/>
                          </a:solidFill>
                        </a:rPr>
                        <a:t>&gt; 기업 상세보기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>
                              <a:lumOff val="-12941"/>
                            </a:schemeClr>
                          </a:solidFill>
                        </a:defRPr>
                      </a:pPr>
                      <a:r>
                        <a:t> </a:t>
                      </a:r>
                      <a:r>
                        <a:rPr>
                          <a:solidFill>
                            <a:schemeClr val="accent3"/>
                          </a:solidFill>
                        </a:rPr>
                        <a:t>&gt; 상품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>
                              <a:lumOff val="-12941"/>
                            </a:schemeClr>
                          </a:solidFill>
                        </a:defRPr>
                      </a:pPr>
                      <a:r>
                        <a:t>    </a:t>
                      </a:r>
                      <a:r>
                        <a:rPr>
                          <a:solidFill>
                            <a:schemeClr val="accent3"/>
                          </a:solidFill>
                        </a:rPr>
                        <a:t>&gt; 상품 상세보기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    &gt; 리뷰작성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    &gt; Q&amp;A작성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펀딩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&gt; 펀딩 상세보기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    &gt;펀딩참여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직사각형"/>
          <p:cNvSpPr/>
          <p:nvPr/>
        </p:nvSpPr>
        <p:spPr>
          <a:xfrm>
            <a:off x="1617879" y="433281"/>
            <a:ext cx="8091390" cy="6223006"/>
          </a:xfrm>
          <a:prstGeom prst="rect">
            <a:avLst/>
          </a:prstGeom>
          <a:solidFill>
            <a:srgbClr val="FFFFFF"/>
          </a:solidFill>
          <a:ln w="6350">
            <a:solidFill>
              <a:srgbClr val="DDDDDD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6" name="&gt;참여완료"/>
          <p:cNvSpPr txBox="1"/>
          <p:nvPr/>
        </p:nvSpPr>
        <p:spPr>
          <a:xfrm>
            <a:off x="368367" y="2894332"/>
            <a:ext cx="541728" cy="205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800">
                <a:solidFill>
                  <a:schemeClr val="accent3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&gt;참여완료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마이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"/>
          <p:cNvSpPr/>
          <p:nvPr/>
        </p:nvSpPr>
        <p:spPr>
          <a:xfrm>
            <a:off x="-4414" y="-1762"/>
            <a:ext cx="9882655" cy="255388"/>
          </a:xfrm>
          <a:prstGeom prst="rect">
            <a:avLst/>
          </a:prstGeom>
          <a:solidFill>
            <a:srgbClr val="A1D6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pSp>
        <p:nvGrpSpPr>
          <p:cNvPr id="47" name="Description"/>
          <p:cNvGrpSpPr/>
          <p:nvPr/>
        </p:nvGrpSpPr>
        <p:grpSpPr>
          <a:xfrm>
            <a:off x="9876816" y="-1766"/>
            <a:ext cx="2320809" cy="255395"/>
            <a:chOff x="0" y="-1"/>
            <a:chExt cx="2320807" cy="255393"/>
          </a:xfrm>
        </p:grpSpPr>
        <p:sp>
          <p:nvSpPr>
            <p:cNvPr id="45" name="직사각형"/>
            <p:cNvSpPr/>
            <p:nvPr/>
          </p:nvSpPr>
          <p:spPr>
            <a:xfrm>
              <a:off x="-1" y="-2"/>
              <a:ext cx="2320808" cy="25539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Description"/>
            <p:cNvSpPr txBox="1"/>
            <p:nvPr/>
          </p:nvSpPr>
          <p:spPr>
            <a:xfrm>
              <a:off x="-1" y="5776"/>
              <a:ext cx="232080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  Description</a:t>
              </a:r>
            </a:p>
          </p:txBody>
        </p:sp>
      </p:grpSp>
      <p:sp>
        <p:nvSpPr>
          <p:cNvPr id="48" name="선"/>
          <p:cNvSpPr/>
          <p:nvPr/>
        </p:nvSpPr>
        <p:spPr>
          <a:xfrm flipV="1">
            <a:off x="9879992" y="263050"/>
            <a:ext cx="4" cy="6588102"/>
          </a:xfrm>
          <a:prstGeom prst="line">
            <a:avLst/>
          </a:prstGeom>
          <a:ln w="635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9" name="표"/>
          <p:cNvGraphicFramePr/>
          <p:nvPr/>
        </p:nvGraphicFramePr>
        <p:xfrm>
          <a:off x="161277" y="434340"/>
          <a:ext cx="1270001" cy="215900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/>
              </a:tblGrid>
              <a:tr h="254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chemeClr val="accent3">
                              <a:lumOff val="-12941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2F2F2"/>
                    </a:solidFill>
                  </a:tcPr>
                </a:tc>
              </a:tr>
              <a:tr h="1905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내 정보 관리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&gt; 수정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구매내역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주문내역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최근 본 상품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장바구니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투자내역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1:1문의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&gt;문의하기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" name="직사각형"/>
          <p:cNvSpPr/>
          <p:nvPr/>
        </p:nvSpPr>
        <p:spPr>
          <a:xfrm>
            <a:off x="1617879" y="433281"/>
            <a:ext cx="8091390" cy="6223006"/>
          </a:xfrm>
          <a:prstGeom prst="rect">
            <a:avLst/>
          </a:prstGeom>
          <a:solidFill>
            <a:srgbClr val="FFFFFF"/>
          </a:solidFill>
          <a:ln w="6350">
            <a:solidFill>
              <a:srgbClr val="DDDDDD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관리자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"/>
          <p:cNvSpPr/>
          <p:nvPr/>
        </p:nvSpPr>
        <p:spPr>
          <a:xfrm>
            <a:off x="-4414" y="-1762"/>
            <a:ext cx="9882655" cy="255388"/>
          </a:xfrm>
          <a:prstGeom prst="rect">
            <a:avLst/>
          </a:prstGeom>
          <a:solidFill>
            <a:srgbClr val="A1D6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pSp>
        <p:nvGrpSpPr>
          <p:cNvPr id="61" name="Description"/>
          <p:cNvGrpSpPr/>
          <p:nvPr/>
        </p:nvGrpSpPr>
        <p:grpSpPr>
          <a:xfrm>
            <a:off x="9876816" y="-1766"/>
            <a:ext cx="2320809" cy="255395"/>
            <a:chOff x="0" y="-1"/>
            <a:chExt cx="2320807" cy="255393"/>
          </a:xfrm>
        </p:grpSpPr>
        <p:sp>
          <p:nvSpPr>
            <p:cNvPr id="59" name="직사각형"/>
            <p:cNvSpPr/>
            <p:nvPr/>
          </p:nvSpPr>
          <p:spPr>
            <a:xfrm>
              <a:off x="-1" y="-2"/>
              <a:ext cx="2320808" cy="25539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Description"/>
            <p:cNvSpPr txBox="1"/>
            <p:nvPr/>
          </p:nvSpPr>
          <p:spPr>
            <a:xfrm>
              <a:off x="-1" y="5776"/>
              <a:ext cx="232080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  Description</a:t>
              </a:r>
            </a:p>
          </p:txBody>
        </p:sp>
      </p:grpSp>
      <p:sp>
        <p:nvSpPr>
          <p:cNvPr id="62" name="선"/>
          <p:cNvSpPr/>
          <p:nvPr/>
        </p:nvSpPr>
        <p:spPr>
          <a:xfrm flipV="1">
            <a:off x="9879992" y="263050"/>
            <a:ext cx="4" cy="6588102"/>
          </a:xfrm>
          <a:prstGeom prst="line">
            <a:avLst/>
          </a:prstGeom>
          <a:ln w="635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3" name="표"/>
          <p:cNvGraphicFramePr/>
          <p:nvPr/>
        </p:nvGraphicFramePr>
        <p:xfrm>
          <a:off x="161277" y="434340"/>
          <a:ext cx="1270001" cy="241300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/>
              </a:tblGrid>
              <a:tr h="254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chemeClr val="accent3">
                              <a:lumOff val="-12941"/>
                            </a:schemeClr>
                          </a:solidFill>
                        </a:rPr>
                        <a:t>관리자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2F2F2"/>
                    </a:solidFill>
                  </a:tcPr>
                </a:tc>
              </a:tr>
              <a:tr h="2159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회원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&gt; 조회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&gt; 수정 및 삭제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상품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&gt; 조회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&gt; 수정 및 삭제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 &gt; 등록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&gt; 프로젝트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&gt; 조회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&gt; 수정 및 삭제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solidFill>
                            <a:schemeClr val="accent3"/>
                          </a:solidFill>
                        </a:defRPr>
                      </a:pPr>
                      <a:r>
                        <a:t>   &gt; 등록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4" name="직사각형"/>
          <p:cNvSpPr/>
          <p:nvPr/>
        </p:nvSpPr>
        <p:spPr>
          <a:xfrm>
            <a:off x="1617879" y="433281"/>
            <a:ext cx="8091390" cy="6223006"/>
          </a:xfrm>
          <a:prstGeom prst="rect">
            <a:avLst/>
          </a:prstGeom>
          <a:solidFill>
            <a:srgbClr val="FFFFFF"/>
          </a:solidFill>
          <a:ln w="6350">
            <a:solidFill>
              <a:srgbClr val="DDDDDD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화면설계서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"/>
          <p:cNvSpPr/>
          <p:nvPr/>
        </p:nvSpPr>
        <p:spPr>
          <a:xfrm>
            <a:off x="-4414" y="-1762"/>
            <a:ext cx="9882655" cy="255388"/>
          </a:xfrm>
          <a:prstGeom prst="rect">
            <a:avLst/>
          </a:prstGeom>
          <a:solidFill>
            <a:srgbClr val="A1D6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pSp>
        <p:nvGrpSpPr>
          <p:cNvPr id="75" name="Description"/>
          <p:cNvGrpSpPr/>
          <p:nvPr/>
        </p:nvGrpSpPr>
        <p:grpSpPr>
          <a:xfrm>
            <a:off x="9876816" y="-1766"/>
            <a:ext cx="2320809" cy="255395"/>
            <a:chOff x="0" y="-1"/>
            <a:chExt cx="2320807" cy="255393"/>
          </a:xfrm>
        </p:grpSpPr>
        <p:sp>
          <p:nvSpPr>
            <p:cNvPr id="73" name="직사각형"/>
            <p:cNvSpPr/>
            <p:nvPr/>
          </p:nvSpPr>
          <p:spPr>
            <a:xfrm>
              <a:off x="-1" y="-2"/>
              <a:ext cx="2320808" cy="25539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Description"/>
            <p:cNvSpPr txBox="1"/>
            <p:nvPr/>
          </p:nvSpPr>
          <p:spPr>
            <a:xfrm>
              <a:off x="-1" y="5776"/>
              <a:ext cx="232080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  Description</a:t>
              </a:r>
            </a:p>
          </p:txBody>
        </p:sp>
      </p:grpSp>
      <p:sp>
        <p:nvSpPr>
          <p:cNvPr id="76" name="선"/>
          <p:cNvSpPr/>
          <p:nvPr/>
        </p:nvSpPr>
        <p:spPr>
          <a:xfrm flipV="1">
            <a:off x="9879992" y="263050"/>
            <a:ext cx="4" cy="6588102"/>
          </a:xfrm>
          <a:prstGeom prst="line">
            <a:avLst/>
          </a:prstGeom>
          <a:ln w="635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" name="직사각형"/>
          <p:cNvSpPr/>
          <p:nvPr/>
        </p:nvSpPr>
        <p:spPr>
          <a:xfrm>
            <a:off x="1617879" y="433281"/>
            <a:ext cx="8091390" cy="6223006"/>
          </a:xfrm>
          <a:prstGeom prst="rect">
            <a:avLst/>
          </a:prstGeom>
          <a:solidFill>
            <a:srgbClr val="FFFFFF"/>
          </a:solidFill>
          <a:ln w="6350">
            <a:solidFill>
              <a:srgbClr val="DDDDDD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7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화면설계서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"/>
          <p:cNvSpPr/>
          <p:nvPr/>
        </p:nvSpPr>
        <p:spPr>
          <a:xfrm>
            <a:off x="-4414" y="-1762"/>
            <a:ext cx="9882655" cy="255388"/>
          </a:xfrm>
          <a:prstGeom prst="rect">
            <a:avLst/>
          </a:prstGeom>
          <a:solidFill>
            <a:srgbClr val="A1D6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pSp>
        <p:nvGrpSpPr>
          <p:cNvPr id="88" name="Description"/>
          <p:cNvGrpSpPr/>
          <p:nvPr/>
        </p:nvGrpSpPr>
        <p:grpSpPr>
          <a:xfrm>
            <a:off x="9876816" y="-1766"/>
            <a:ext cx="2320809" cy="255395"/>
            <a:chOff x="0" y="-1"/>
            <a:chExt cx="2320807" cy="255393"/>
          </a:xfrm>
        </p:grpSpPr>
        <p:sp>
          <p:nvSpPr>
            <p:cNvPr id="86" name="직사각형"/>
            <p:cNvSpPr/>
            <p:nvPr/>
          </p:nvSpPr>
          <p:spPr>
            <a:xfrm>
              <a:off x="-1" y="-2"/>
              <a:ext cx="2320808" cy="25539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Description"/>
            <p:cNvSpPr txBox="1"/>
            <p:nvPr/>
          </p:nvSpPr>
          <p:spPr>
            <a:xfrm>
              <a:off x="-1" y="5776"/>
              <a:ext cx="232080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  Description</a:t>
              </a:r>
            </a:p>
          </p:txBody>
        </p:sp>
      </p:grpSp>
      <p:sp>
        <p:nvSpPr>
          <p:cNvPr id="89" name="선"/>
          <p:cNvSpPr/>
          <p:nvPr/>
        </p:nvSpPr>
        <p:spPr>
          <a:xfrm flipV="1">
            <a:off x="9879992" y="263050"/>
            <a:ext cx="4" cy="6588102"/>
          </a:xfrm>
          <a:prstGeom prst="line">
            <a:avLst/>
          </a:prstGeom>
          <a:ln w="635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" name="직사각형"/>
          <p:cNvSpPr/>
          <p:nvPr/>
        </p:nvSpPr>
        <p:spPr>
          <a:xfrm>
            <a:off x="164558" y="433281"/>
            <a:ext cx="9544710" cy="6223006"/>
          </a:xfrm>
          <a:prstGeom prst="rect">
            <a:avLst/>
          </a:prstGeom>
          <a:solidFill>
            <a:srgbClr val="FFFFFF"/>
          </a:solidFill>
          <a:ln w="6350">
            <a:solidFill>
              <a:srgbClr val="DDDDDD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8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64955" y="6404294"/>
            <a:ext cx="288846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8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Box 12"/>
          <p:cNvSpPr txBox="1"/>
          <p:nvPr/>
        </p:nvSpPr>
        <p:spPr>
          <a:xfrm>
            <a:off x="1370780" y="2281409"/>
            <a:ext cx="8398479" cy="15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6000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웹 쇼핑몰 개발 프로젝트</a:t>
            </a:r>
          </a:p>
          <a:p>
            <a:pPr algn="r">
              <a:defRPr sz="4000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에코빈</a:t>
            </a:r>
          </a:p>
        </p:txBody>
      </p:sp>
      <p:grpSp>
        <p:nvGrpSpPr>
          <p:cNvPr id="232" name="그룹 1"/>
          <p:cNvGrpSpPr/>
          <p:nvPr/>
        </p:nvGrpSpPr>
        <p:grpSpPr>
          <a:xfrm>
            <a:off x="6872360" y="1876640"/>
            <a:ext cx="4502301" cy="4502297"/>
            <a:chOff x="0" y="-2"/>
            <a:chExt cx="4502300" cy="4502295"/>
          </a:xfrm>
        </p:grpSpPr>
        <p:sp>
          <p:nvSpPr>
            <p:cNvPr id="229" name="타원 5"/>
            <p:cNvSpPr/>
            <p:nvPr/>
          </p:nvSpPr>
          <p:spPr>
            <a:xfrm rot="2700000">
              <a:off x="1503278" y="44112"/>
              <a:ext cx="1685208" cy="4414065"/>
            </a:xfrm>
            <a:prstGeom prst="ellipse">
              <a:avLst/>
            </a:prstGeom>
            <a:solidFill>
              <a:srgbClr val="000000">
                <a:alpha val="1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0" name="직각 삼각형 4"/>
            <p:cNvSpPr/>
            <p:nvPr/>
          </p:nvSpPr>
          <p:spPr>
            <a:xfrm rot="16200000">
              <a:off x="0" y="0"/>
              <a:ext cx="4502295" cy="450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9D9D9"/>
                </a:gs>
                <a:gs pos="69000">
                  <a:srgbClr val="FFFFFF"/>
                </a:gs>
              </a:gsLst>
              <a:path path="circle">
                <a:fillToRect l="119636" t="37721" r="-19636" b="622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1" name="직선 연결선 7"/>
            <p:cNvSpPr/>
            <p:nvPr/>
          </p:nvSpPr>
          <p:spPr>
            <a:xfrm flipH="1">
              <a:off x="-1" y="-3"/>
              <a:ext cx="4502296" cy="4502296"/>
            </a:xfrm>
            <a:prstGeom prst="line">
              <a:avLst/>
            </a:prstGeom>
            <a:noFill/>
            <a:ln w="31750" cap="flat">
              <a:solidFill>
                <a:srgbClr val="FFFFFF"/>
              </a:solidFill>
              <a:prstDash val="solid"/>
              <a:miter lim="800000"/>
            </a:ln>
            <a:effectLst>
              <a:outerShdw blurRad="50800" dist="12700" dir="2700000" rotWithShape="0">
                <a:srgbClr val="000000">
                  <a:alpha val="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3" name="3차 프로젝트형 과제"/>
          <p:cNvSpPr txBox="1"/>
          <p:nvPr/>
        </p:nvSpPr>
        <p:spPr>
          <a:xfrm>
            <a:off x="1771309" y="1884016"/>
            <a:ext cx="1648507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lnSpc>
                <a:spcPct val="150000"/>
              </a:lnSpc>
              <a:defRPr sz="1400">
                <a:solidFill>
                  <a:srgbClr val="595959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3차 프로젝트형 과제</a:t>
            </a:r>
          </a:p>
        </p:txBody>
      </p:sp>
      <p:sp>
        <p:nvSpPr>
          <p:cNvPr id="234" name="1조"/>
          <p:cNvSpPr txBox="1"/>
          <p:nvPr/>
        </p:nvSpPr>
        <p:spPr>
          <a:xfrm>
            <a:off x="5831730" y="6096996"/>
            <a:ext cx="496821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595959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1조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표 7"/>
          <p:cNvGraphicFramePr/>
          <p:nvPr/>
        </p:nvGraphicFramePr>
        <p:xfrm>
          <a:off x="442190" y="698330"/>
          <a:ext cx="10930832" cy="194792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700"/>
                      </a:pPr>
                      <a:r>
                        <a:t>개인정보 수집 및</a:t>
                      </a:r>
                    </a:p>
                    <a:p>
                      <a:pPr algn="ctr">
                        <a:lnSpc>
                          <a:spcPct val="120000"/>
                        </a:lnSpc>
                        <a:defRPr sz="700"/>
                      </a:pPr>
                      <a:r>
                        <a:t>이용 동의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개인정보 수집 및 이용 동의 내용 기술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radio box 형식으로 '동의함' 버튼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선택 사항으로 선택하지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'동의함'버튼을 클릭하지 않고 회원가입 버튼을 클릭한 경우 '개인정보 수집 및 이용 동의를 눌러주세요'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700"/>
                      </a:pPr>
                      <a:r>
                        <a:t>쇼핑정보 </a:t>
                      </a:r>
                    </a:p>
                    <a:p>
                      <a:pPr algn="ctr">
                        <a:lnSpc>
                          <a:spcPct val="120000"/>
                        </a:lnSpc>
                        <a:defRPr sz="700"/>
                      </a:pPr>
                      <a:r>
                        <a:t>수신 동의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쇼핑정보 수신 동의 내용 기술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radio box 형식으로 '동의함' 버튼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회원가입 버튼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[회원가입] 버튼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버튼 클릭시 상위의 요구사항 조건이 모두 만족한다면 '회원가입이 완료되었습니다. 회원가입을 축하합니다' 알림창 생성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만족하지 않는다면 해당 조건에 맞는 알림창 띄움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6" name="TextBox 12"/>
          <p:cNvSpPr txBox="1"/>
          <p:nvPr/>
        </p:nvSpPr>
        <p:spPr>
          <a:xfrm>
            <a:off x="417217" y="171361"/>
            <a:ext cx="215393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37" name="Прямая соединительная линия 8"/>
          <p:cNvSpPr/>
          <p:nvPr/>
        </p:nvSpPr>
        <p:spPr>
          <a:xfrm>
            <a:off x="2376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8" name="Прямоугольник 7"/>
          <p:cNvSpPr txBox="1"/>
          <p:nvPr/>
        </p:nvSpPr>
        <p:spPr>
          <a:xfrm>
            <a:off x="2512129" y="186602"/>
            <a:ext cx="581657" cy="38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메인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23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824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5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26" name="Прямоугольник 7"/>
          <p:cNvSpPr txBox="1"/>
          <p:nvPr/>
        </p:nvSpPr>
        <p:spPr>
          <a:xfrm>
            <a:off x="2181929" y="192955"/>
            <a:ext cx="9829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상품메인</a:t>
            </a:r>
          </a:p>
        </p:txBody>
      </p:sp>
      <p:sp>
        <p:nvSpPr>
          <p:cNvPr id="1827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28" name="직사각형"/>
          <p:cNvSpPr/>
          <p:nvPr/>
        </p:nvSpPr>
        <p:spPr>
          <a:xfrm>
            <a:off x="8619329" y="467440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29" name="직사각형"/>
          <p:cNvSpPr/>
          <p:nvPr/>
        </p:nvSpPr>
        <p:spPr>
          <a:xfrm>
            <a:off x="8619329" y="234395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30" name="HTML"/>
          <p:cNvSpPr txBox="1"/>
          <p:nvPr/>
        </p:nvSpPr>
        <p:spPr>
          <a:xfrm>
            <a:off x="10036746" y="935283"/>
            <a:ext cx="72642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HTML</a:t>
            </a:r>
          </a:p>
        </p:txBody>
      </p:sp>
      <p:sp>
        <p:nvSpPr>
          <p:cNvPr id="1831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1832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9329" y="3020123"/>
            <a:ext cx="2133601" cy="1552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3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8609" y="209221"/>
            <a:ext cx="3457809" cy="248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4" name="그림 2" descr="그림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532" y="802237"/>
            <a:ext cx="8192151" cy="5988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837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8" name="Прямоугольник 7"/>
          <p:cNvSpPr txBox="1"/>
          <p:nvPr/>
        </p:nvSpPr>
        <p:spPr>
          <a:xfrm>
            <a:off x="2181929" y="184062"/>
            <a:ext cx="1561794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상품메인 SQL</a:t>
            </a:r>
          </a:p>
        </p:txBody>
      </p:sp>
      <p:pic>
        <p:nvPicPr>
          <p:cNvPr id="1839" name="그림 16" descr="그림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7866" y="1089938"/>
            <a:ext cx="4037358" cy="1849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0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217" y="3158484"/>
            <a:ext cx="9670776" cy="1520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1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352" y="1305745"/>
            <a:ext cx="19812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2" name="그림 11" descr="그림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687" y="5308275"/>
            <a:ext cx="3676651" cy="695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3" name="그림 13" descr="그림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33597" y="5010823"/>
            <a:ext cx="3962401" cy="1514476"/>
          </a:xfrm>
          <a:prstGeom prst="rect">
            <a:avLst/>
          </a:prstGeom>
          <a:ln w="12700">
            <a:miter lim="400000"/>
          </a:ln>
        </p:spPr>
      </p:pic>
      <p:sp>
        <p:nvSpPr>
          <p:cNvPr id="1844" name="TextBox 14"/>
          <p:cNvSpPr txBox="1"/>
          <p:nvPr/>
        </p:nvSpPr>
        <p:spPr>
          <a:xfrm>
            <a:off x="417217" y="826725"/>
            <a:ext cx="1022118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 상품 조회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847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8" name="Прямоугольник 7"/>
          <p:cNvSpPr txBox="1"/>
          <p:nvPr/>
        </p:nvSpPr>
        <p:spPr>
          <a:xfrm>
            <a:off x="2181929" y="184062"/>
            <a:ext cx="1122374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상품 SQL</a:t>
            </a:r>
          </a:p>
        </p:txBody>
      </p:sp>
      <p:pic>
        <p:nvPicPr>
          <p:cNvPr id="184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668" y="1164046"/>
            <a:ext cx="2562226" cy="43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0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813" y="1771223"/>
            <a:ext cx="8915108" cy="78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1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276" y="2868503"/>
            <a:ext cx="1990726" cy="466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2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813" y="3335227"/>
            <a:ext cx="4876801" cy="143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3" name="그림 14" descr="그림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9782" y="5256726"/>
            <a:ext cx="2038351" cy="447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4" name="그림 17" descr="그림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3813" y="5772715"/>
            <a:ext cx="5162551" cy="94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5" name="그림 19" descr="그림 1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42737" y="4399800"/>
            <a:ext cx="2714626" cy="409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6" name="그림 21" descr="그림 2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179361" y="5161676"/>
            <a:ext cx="5947083" cy="1357568"/>
          </a:xfrm>
          <a:prstGeom prst="rect">
            <a:avLst/>
          </a:prstGeom>
          <a:ln w="12700">
            <a:miter lim="400000"/>
          </a:ln>
        </p:spPr>
      </p:pic>
      <p:sp>
        <p:nvSpPr>
          <p:cNvPr id="1857" name="TextBox 22"/>
          <p:cNvSpPr txBox="1"/>
          <p:nvPr/>
        </p:nvSpPr>
        <p:spPr>
          <a:xfrm>
            <a:off x="606561" y="767192"/>
            <a:ext cx="2731055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패션/잡화 카테고리 상품 조회</a:t>
            </a:r>
          </a:p>
        </p:txBody>
      </p:sp>
      <p:sp>
        <p:nvSpPr>
          <p:cNvPr id="1858" name="TextBox 23"/>
          <p:cNvSpPr txBox="1"/>
          <p:nvPr/>
        </p:nvSpPr>
        <p:spPr>
          <a:xfrm>
            <a:off x="590085" y="2548849"/>
            <a:ext cx="1615335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낮은 가격순 조회</a:t>
            </a:r>
          </a:p>
        </p:txBody>
      </p:sp>
      <p:sp>
        <p:nvSpPr>
          <p:cNvPr id="1859" name="TextBox 24"/>
          <p:cNvSpPr txBox="1"/>
          <p:nvPr/>
        </p:nvSpPr>
        <p:spPr>
          <a:xfrm>
            <a:off x="698191" y="4890387"/>
            <a:ext cx="1615335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높은 가격순 조회</a:t>
            </a:r>
          </a:p>
        </p:txBody>
      </p:sp>
      <p:sp>
        <p:nvSpPr>
          <p:cNvPr id="1860" name="TextBox 25"/>
          <p:cNvSpPr txBox="1"/>
          <p:nvPr/>
        </p:nvSpPr>
        <p:spPr>
          <a:xfrm>
            <a:off x="7474225" y="3687417"/>
            <a:ext cx="201081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상품 최신날짜순 조회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63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864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5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66" name="Прямоугольник 7"/>
          <p:cNvSpPr txBox="1"/>
          <p:nvPr/>
        </p:nvSpPr>
        <p:spPr>
          <a:xfrm>
            <a:off x="2181929" y="184062"/>
            <a:ext cx="1208823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상품상세-1</a:t>
            </a:r>
          </a:p>
        </p:txBody>
      </p:sp>
      <p:sp>
        <p:nvSpPr>
          <p:cNvPr id="1867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68" name="직사각형"/>
          <p:cNvSpPr/>
          <p:nvPr/>
        </p:nvSpPr>
        <p:spPr>
          <a:xfrm>
            <a:off x="8619329" y="467440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69" name="직사각형"/>
          <p:cNvSpPr/>
          <p:nvPr/>
        </p:nvSpPr>
        <p:spPr>
          <a:xfrm>
            <a:off x="8619329" y="234395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70" name="HTML"/>
          <p:cNvSpPr txBox="1"/>
          <p:nvPr/>
        </p:nvSpPr>
        <p:spPr>
          <a:xfrm>
            <a:off x="10036746" y="935283"/>
            <a:ext cx="72642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HTML</a:t>
            </a:r>
          </a:p>
        </p:txBody>
      </p:sp>
      <p:sp>
        <p:nvSpPr>
          <p:cNvPr id="1871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1872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36" y="857935"/>
            <a:ext cx="8483850" cy="5448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3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61" y="4148256"/>
            <a:ext cx="4053279" cy="903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4" name="그림 6" descr="그림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03857" y="3266195"/>
            <a:ext cx="3269961" cy="3099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5" name="그림 8" descr="그림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57726" y="391073"/>
            <a:ext cx="2562226" cy="2305051"/>
          </a:xfrm>
          <a:prstGeom prst="rect">
            <a:avLst/>
          </a:prstGeom>
          <a:ln w="12700">
            <a:miter lim="400000"/>
          </a:ln>
        </p:spPr>
      </p:pic>
      <p:sp>
        <p:nvSpPr>
          <p:cNvPr id="1876" name="선"/>
          <p:cNvSpPr/>
          <p:nvPr/>
        </p:nvSpPr>
        <p:spPr>
          <a:xfrm flipH="1">
            <a:off x="3776017" y="3376788"/>
            <a:ext cx="1164032" cy="706934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79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880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81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82" name="Прямоугольник 7"/>
          <p:cNvSpPr txBox="1"/>
          <p:nvPr/>
        </p:nvSpPr>
        <p:spPr>
          <a:xfrm>
            <a:off x="2181929" y="184062"/>
            <a:ext cx="1208823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상품상세-2</a:t>
            </a:r>
          </a:p>
        </p:txBody>
      </p:sp>
      <p:sp>
        <p:nvSpPr>
          <p:cNvPr id="1883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84" name="직사각형"/>
          <p:cNvSpPr/>
          <p:nvPr/>
        </p:nvSpPr>
        <p:spPr>
          <a:xfrm>
            <a:off x="8619329" y="467440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85" name="직사각형"/>
          <p:cNvSpPr/>
          <p:nvPr/>
        </p:nvSpPr>
        <p:spPr>
          <a:xfrm>
            <a:off x="8619329" y="234395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86" name="HTML"/>
          <p:cNvSpPr txBox="1"/>
          <p:nvPr/>
        </p:nvSpPr>
        <p:spPr>
          <a:xfrm>
            <a:off x="10036746" y="935283"/>
            <a:ext cx="72642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HTML</a:t>
            </a:r>
          </a:p>
        </p:txBody>
      </p:sp>
      <p:sp>
        <p:nvSpPr>
          <p:cNvPr id="1887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1888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470" y="929959"/>
            <a:ext cx="8128002" cy="529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9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0960" y="312419"/>
            <a:ext cx="2476501" cy="329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0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1873" y="4307773"/>
            <a:ext cx="1407339" cy="240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1" name="그림 20" descr="그림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06639" y="4307773"/>
            <a:ext cx="1591328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94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895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96" name="Прямоугольник 7"/>
          <p:cNvSpPr txBox="1"/>
          <p:nvPr/>
        </p:nvSpPr>
        <p:spPr>
          <a:xfrm>
            <a:off x="2181929" y="184062"/>
            <a:ext cx="324703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상품상세-3 리뷰작성, QnA작성</a:t>
            </a:r>
          </a:p>
        </p:txBody>
      </p:sp>
      <p:sp>
        <p:nvSpPr>
          <p:cNvPr id="1897" name="HTML"/>
          <p:cNvSpPr txBox="1"/>
          <p:nvPr/>
        </p:nvSpPr>
        <p:spPr>
          <a:xfrm>
            <a:off x="10036746" y="935283"/>
            <a:ext cx="72642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HTML</a:t>
            </a:r>
          </a:p>
        </p:txBody>
      </p:sp>
      <p:pic>
        <p:nvPicPr>
          <p:cNvPr id="1898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968" y="913223"/>
            <a:ext cx="4795806" cy="5610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9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6227" y="913223"/>
            <a:ext cx="5005634" cy="5346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02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903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4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05" name="Прямоугольник 7"/>
          <p:cNvSpPr txBox="1"/>
          <p:nvPr/>
        </p:nvSpPr>
        <p:spPr>
          <a:xfrm>
            <a:off x="2181929" y="192955"/>
            <a:ext cx="9829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펀딩메인</a:t>
            </a:r>
          </a:p>
        </p:txBody>
      </p:sp>
      <p:sp>
        <p:nvSpPr>
          <p:cNvPr id="1906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07" name="직사각형"/>
          <p:cNvSpPr/>
          <p:nvPr/>
        </p:nvSpPr>
        <p:spPr>
          <a:xfrm>
            <a:off x="8619329" y="467440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08" name="직사각형"/>
          <p:cNvSpPr/>
          <p:nvPr/>
        </p:nvSpPr>
        <p:spPr>
          <a:xfrm>
            <a:off x="8619329" y="234395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09" name="HTML"/>
          <p:cNvSpPr txBox="1"/>
          <p:nvPr/>
        </p:nvSpPr>
        <p:spPr>
          <a:xfrm>
            <a:off x="10036746" y="935283"/>
            <a:ext cx="72642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HTML</a:t>
            </a:r>
          </a:p>
        </p:txBody>
      </p:sp>
      <p:sp>
        <p:nvSpPr>
          <p:cNvPr id="1910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1911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6649" y="763323"/>
            <a:ext cx="3349798" cy="2380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2" name="그림 18" descr="그림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3482" y="4998963"/>
            <a:ext cx="2133601" cy="1552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3" name="그림 2" descr="그림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9261" y="913221"/>
            <a:ext cx="8172770" cy="5638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16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917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18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19" name="Прямоугольник 7"/>
          <p:cNvSpPr txBox="1"/>
          <p:nvPr/>
        </p:nvSpPr>
        <p:spPr>
          <a:xfrm>
            <a:off x="2181929" y="184062"/>
            <a:ext cx="1208823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펀딩상세-1</a:t>
            </a:r>
          </a:p>
        </p:txBody>
      </p:sp>
      <p:sp>
        <p:nvSpPr>
          <p:cNvPr id="1920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21" name="직사각형"/>
          <p:cNvSpPr/>
          <p:nvPr/>
        </p:nvSpPr>
        <p:spPr>
          <a:xfrm>
            <a:off x="8619329" y="467440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22" name="직사각형"/>
          <p:cNvSpPr/>
          <p:nvPr/>
        </p:nvSpPr>
        <p:spPr>
          <a:xfrm>
            <a:off x="8619329" y="234395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23" name="HTML"/>
          <p:cNvSpPr txBox="1"/>
          <p:nvPr/>
        </p:nvSpPr>
        <p:spPr>
          <a:xfrm>
            <a:off x="10036746" y="935283"/>
            <a:ext cx="72642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HTML</a:t>
            </a:r>
          </a:p>
        </p:txBody>
      </p:sp>
      <p:sp>
        <p:nvSpPr>
          <p:cNvPr id="1924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1925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446" y="863762"/>
            <a:ext cx="8017762" cy="6012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6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7179" y="5018013"/>
            <a:ext cx="3221924" cy="1514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7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09682" y="398421"/>
            <a:ext cx="1981201" cy="3633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30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931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2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33" name="Прямоугольник 7"/>
          <p:cNvSpPr txBox="1"/>
          <p:nvPr/>
        </p:nvSpPr>
        <p:spPr>
          <a:xfrm>
            <a:off x="2181929" y="184062"/>
            <a:ext cx="1208823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펀딩상세-2</a:t>
            </a:r>
          </a:p>
        </p:txBody>
      </p:sp>
      <p:sp>
        <p:nvSpPr>
          <p:cNvPr id="1934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35" name="직사각형"/>
          <p:cNvSpPr/>
          <p:nvPr/>
        </p:nvSpPr>
        <p:spPr>
          <a:xfrm>
            <a:off x="8619329" y="467440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36" name="직사각형"/>
          <p:cNvSpPr/>
          <p:nvPr/>
        </p:nvSpPr>
        <p:spPr>
          <a:xfrm>
            <a:off x="8619329" y="234395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1937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5739" y="363128"/>
            <a:ext cx="2114551" cy="169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863" y="717928"/>
            <a:ext cx="8325298" cy="5453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9" name="그림 6" descr="그림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16650" y="2509734"/>
            <a:ext cx="2752726" cy="208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2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943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4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5" name="Прямоугольник 7"/>
          <p:cNvSpPr txBox="1"/>
          <p:nvPr/>
        </p:nvSpPr>
        <p:spPr>
          <a:xfrm>
            <a:off x="2181929" y="184062"/>
            <a:ext cx="1208823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펀딩상세-3</a:t>
            </a:r>
          </a:p>
        </p:txBody>
      </p:sp>
      <p:sp>
        <p:nvSpPr>
          <p:cNvPr id="1946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7" name="직사각형"/>
          <p:cNvSpPr/>
          <p:nvPr/>
        </p:nvSpPr>
        <p:spPr>
          <a:xfrm>
            <a:off x="8619329" y="467440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8" name="직사각형"/>
          <p:cNvSpPr/>
          <p:nvPr/>
        </p:nvSpPr>
        <p:spPr>
          <a:xfrm>
            <a:off x="8619329" y="234395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1949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5739" y="363128"/>
            <a:ext cx="2114551" cy="169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0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8041" y="2435289"/>
            <a:ext cx="3260918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1" name="그림 14" descr="그림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41" y="935654"/>
            <a:ext cx="8511025" cy="5569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표 7"/>
          <p:cNvGraphicFramePr/>
          <p:nvPr/>
        </p:nvGraphicFramePr>
        <p:xfrm>
          <a:off x="450302" y="706440"/>
          <a:ext cx="10930832" cy="536778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1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아이디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인증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[이메일인증], [휴대폰인증] 중 radio 방식으로 택1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[이메일인증] 선택 시 회원명입력창 하단에 [이메일로 찾기] 입력창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[휴대폰인증] 선택 시 회원명입력창 하단에 [휴대폰 번호로 찾기] 입력창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회원명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회원명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입력하지 않을 시 ;이름을 입력하세요.’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이메일로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이메일주소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입력하지 않을 시 '이메일을 입력하세요' 알림창 생성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형식에 맞지 않게 입력 시'이메일 항목이 이메일 형식이 아닙니다.'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휴대폰 번호로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휴대 전화번호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입력하지 않을 시 '휴대폰 번호를 입력하세요'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1/26/21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아이디찾기 버튼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모든 입력 정보가 데이터베이스 내의 정보가 일치할 시 가입한 아이디, 이메일, 임시비밀번호 제공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모든 입력 정보중 하나라도 데이터베이스 내의 정보와 불일치할 시 '입력하신 정보로 가입 된 회원 아이디는 존재하지 않습니다.' 알림창 생성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[로그인] 클릭 시 홈화면 페이지로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[비밀번호 찾기] 클릭 시 비밀번호 찾기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1/26/21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RQ-106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인증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[이메일인증], [휴대폰인증] 중 radio 방식으로 택1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[이메일인증] 선택 시 회원명입력창 하단에 [이메일로 찾기] 입력창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[휴대폰인증] 선택 시 회원명입력창 하단에 [휴대폰 번호로 찾기] 입력창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RQ-107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아이디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아이디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‘입력하지 않을 시 아이디 항목은 필수 입력값입니다.’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RQ-108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회원명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회원명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입력하지 않을 시 이름을 입력하세요.’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RQ-109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이메일로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이메일주소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입력하지 않을 시 '이메일을 입력하세요' 알림창 생성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형식에 맞지 않게 입력 시 '이메일 항목이 이메일 형식이 아닙니다.'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휴대폰 번호로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휴대 전화번호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입력하지 않을 시 '휴대폰 번호를 입력하세요'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모든 입력 정보가 데이터베이스 내의 정보가 일치할 시 가입한 아이디, 이메일 제공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모든 입력 정보중 하나라도 데이터베이스 내의 정보와 불일치할 시 '입력하신 [아이디 : @@@] 로 가입된 회원은 존재하지 않습니다.' 알림창 생성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[로그인] 클릭 시 홈화면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1/26/21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1" name="TextBox 12"/>
          <p:cNvSpPr txBox="1"/>
          <p:nvPr/>
        </p:nvSpPr>
        <p:spPr>
          <a:xfrm>
            <a:off x="417217" y="171361"/>
            <a:ext cx="215393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42" name="Прямая соединительная линия 8"/>
          <p:cNvSpPr/>
          <p:nvPr/>
        </p:nvSpPr>
        <p:spPr>
          <a:xfrm>
            <a:off x="2376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3" name="Прямоугольник 7"/>
          <p:cNvSpPr txBox="1"/>
          <p:nvPr/>
        </p:nvSpPr>
        <p:spPr>
          <a:xfrm>
            <a:off x="2512129" y="186602"/>
            <a:ext cx="581657" cy="38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메인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954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55" name="Прямоугольник 7"/>
          <p:cNvSpPr txBox="1"/>
          <p:nvPr/>
        </p:nvSpPr>
        <p:spPr>
          <a:xfrm>
            <a:off x="2181929" y="184062"/>
            <a:ext cx="1122374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펀딩 SQL</a:t>
            </a:r>
          </a:p>
        </p:txBody>
      </p:sp>
      <p:pic>
        <p:nvPicPr>
          <p:cNvPr id="1956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136" y="1700145"/>
            <a:ext cx="5857876" cy="1836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7" name="그림 10" descr="그림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266" y="3635061"/>
            <a:ext cx="6493359" cy="1476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8" name="그림 12" descr="그림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2266" y="5308277"/>
            <a:ext cx="6493359" cy="130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9" name="그림 14" descr="그림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2266" y="1320637"/>
            <a:ext cx="1924051" cy="314326"/>
          </a:xfrm>
          <a:prstGeom prst="rect">
            <a:avLst/>
          </a:prstGeom>
          <a:ln w="12700">
            <a:miter lim="400000"/>
          </a:ln>
        </p:spPr>
      </p:pic>
      <p:sp>
        <p:nvSpPr>
          <p:cNvPr id="1960" name="TextBox 1"/>
          <p:cNvSpPr txBox="1"/>
          <p:nvPr/>
        </p:nvSpPr>
        <p:spPr>
          <a:xfrm>
            <a:off x="769521" y="883754"/>
            <a:ext cx="958605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펀딩 조회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963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64" name="Прямоугольник 7"/>
          <p:cNvSpPr txBox="1"/>
          <p:nvPr/>
        </p:nvSpPr>
        <p:spPr>
          <a:xfrm>
            <a:off x="2181929" y="184062"/>
            <a:ext cx="1122374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펀딩 SQL</a:t>
            </a:r>
          </a:p>
        </p:txBody>
      </p:sp>
      <p:pic>
        <p:nvPicPr>
          <p:cNvPr id="1965" name="그림 16" descr="그림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415" y="1671327"/>
            <a:ext cx="2647951" cy="485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6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6440" y="2533338"/>
            <a:ext cx="1419226" cy="146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7" name="그림 21" descr="그림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415" y="2533338"/>
            <a:ext cx="3629026" cy="143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8" name="그림 23" descr="그림 2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209" y="5377479"/>
            <a:ext cx="2743201" cy="971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9" name="그림 25" descr="그림 2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23885" y="5392177"/>
            <a:ext cx="1381126" cy="981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0" name="그림 27" descr="그림 2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0209" y="4724088"/>
            <a:ext cx="230505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1" name="그림 29" descr="그림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25541" y="3304863"/>
            <a:ext cx="2762251" cy="141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2" name="그림 287" descr="그림 28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987791" y="3285813"/>
            <a:ext cx="1362076" cy="143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3" name="그림 289" descr="그림 28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97464" y="2285688"/>
            <a:ext cx="2495551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4" name="TextBox 290"/>
          <p:cNvSpPr txBox="1"/>
          <p:nvPr/>
        </p:nvSpPr>
        <p:spPr>
          <a:xfrm>
            <a:off x="452914" y="1101223"/>
            <a:ext cx="1156344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펀딩 최신순</a:t>
            </a:r>
          </a:p>
        </p:txBody>
      </p:sp>
      <p:sp>
        <p:nvSpPr>
          <p:cNvPr id="1975" name="TextBox 291"/>
          <p:cNvSpPr txBox="1"/>
          <p:nvPr/>
        </p:nvSpPr>
        <p:spPr>
          <a:xfrm>
            <a:off x="367415" y="4275713"/>
            <a:ext cx="312653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펀딩 카테고리 생활용품인 것 조회</a:t>
            </a:r>
          </a:p>
        </p:txBody>
      </p:sp>
      <p:sp>
        <p:nvSpPr>
          <p:cNvPr id="1976" name="TextBox 292"/>
          <p:cNvSpPr txBox="1"/>
          <p:nvPr/>
        </p:nvSpPr>
        <p:spPr>
          <a:xfrm>
            <a:off x="7718856" y="1303518"/>
            <a:ext cx="1813074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펀딩 마감일 임박순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79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1980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1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82" name="Прямоугольник 7"/>
          <p:cNvSpPr txBox="1"/>
          <p:nvPr/>
        </p:nvSpPr>
        <p:spPr>
          <a:xfrm>
            <a:off x="2181928" y="184062"/>
            <a:ext cx="5133585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펀딩 참여하기 팝업창 – 펀딩 참여하기 버튼과 연결</a:t>
            </a:r>
          </a:p>
        </p:txBody>
      </p:sp>
      <p:sp>
        <p:nvSpPr>
          <p:cNvPr id="1983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84" name="직사각형"/>
          <p:cNvSpPr/>
          <p:nvPr/>
        </p:nvSpPr>
        <p:spPr>
          <a:xfrm>
            <a:off x="8619329" y="2343958"/>
            <a:ext cx="3561905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85" name="CSS"/>
          <p:cNvSpPr txBox="1"/>
          <p:nvPr/>
        </p:nvSpPr>
        <p:spPr>
          <a:xfrm>
            <a:off x="10146817" y="3265732"/>
            <a:ext cx="57417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CSS</a:t>
            </a:r>
          </a:p>
        </p:txBody>
      </p:sp>
      <p:sp>
        <p:nvSpPr>
          <p:cNvPr id="1986" name="HTML"/>
          <p:cNvSpPr txBox="1"/>
          <p:nvPr/>
        </p:nvSpPr>
        <p:spPr>
          <a:xfrm>
            <a:off x="10036746" y="935283"/>
            <a:ext cx="72642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HTML</a:t>
            </a:r>
          </a:p>
        </p:txBody>
      </p:sp>
      <p:sp>
        <p:nvSpPr>
          <p:cNvPr id="1987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sp>
        <p:nvSpPr>
          <p:cNvPr id="1988" name="SQL문"/>
          <p:cNvSpPr txBox="1"/>
          <p:nvPr/>
        </p:nvSpPr>
        <p:spPr>
          <a:xfrm>
            <a:off x="3990954" y="5956799"/>
            <a:ext cx="759299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SQL문</a:t>
            </a:r>
          </a:p>
        </p:txBody>
      </p:sp>
      <p:pic>
        <p:nvPicPr>
          <p:cNvPr id="198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40" y="965380"/>
            <a:ext cx="8128002" cy="5285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0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3123" y="134293"/>
            <a:ext cx="3159100" cy="2515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1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90632" y="2969090"/>
            <a:ext cx="2019301" cy="1476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주문, 결제</a:t>
            </a:r>
          </a:p>
        </p:txBody>
      </p:sp>
      <p:sp>
        <p:nvSpPr>
          <p:cNvPr id="1994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TextBox 12"/>
          <p:cNvSpPr txBox="1"/>
          <p:nvPr/>
        </p:nvSpPr>
        <p:spPr>
          <a:xfrm>
            <a:off x="417218" y="171359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997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8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99" name="Прямоугольник 7"/>
          <p:cNvSpPr txBox="1"/>
          <p:nvPr/>
        </p:nvSpPr>
        <p:spPr>
          <a:xfrm>
            <a:off x="2181929" y="184061"/>
            <a:ext cx="105354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상품 주문</a:t>
            </a:r>
          </a:p>
        </p:txBody>
      </p:sp>
      <p:sp>
        <p:nvSpPr>
          <p:cNvPr id="2000" name="직사각형"/>
          <p:cNvSpPr/>
          <p:nvPr/>
        </p:nvSpPr>
        <p:spPr>
          <a:xfrm>
            <a:off x="8619328" y="13506"/>
            <a:ext cx="3561906" cy="41355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01" name="직사각형"/>
          <p:cNvSpPr/>
          <p:nvPr/>
        </p:nvSpPr>
        <p:spPr>
          <a:xfrm>
            <a:off x="8630094" y="4212525"/>
            <a:ext cx="3561906" cy="256489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02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0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042" y="1114387"/>
            <a:ext cx="4497598" cy="3898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4059" y="1114387"/>
            <a:ext cx="3707975" cy="415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3089" y="560066"/>
            <a:ext cx="3399881" cy="3376910"/>
          </a:xfrm>
          <a:prstGeom prst="rect">
            <a:avLst/>
          </a:prstGeom>
          <a:ln w="12700">
            <a:miter lim="400000"/>
          </a:ln>
        </p:spPr>
      </p:pic>
      <p:sp>
        <p:nvSpPr>
          <p:cNvPr id="2006" name="상품 주문 주요 구조"/>
          <p:cNvSpPr txBox="1"/>
          <p:nvPr/>
        </p:nvSpPr>
        <p:spPr>
          <a:xfrm>
            <a:off x="8713089" y="247561"/>
            <a:ext cx="2232281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상품 주문 주요 구조</a:t>
            </a:r>
          </a:p>
        </p:txBody>
      </p:sp>
      <p:pic>
        <p:nvPicPr>
          <p:cNvPr id="2007" name="image4.png" descr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29621" y="4285431"/>
            <a:ext cx="2031494" cy="2419082"/>
          </a:xfrm>
          <a:prstGeom prst="rect">
            <a:avLst/>
          </a:prstGeom>
          <a:ln w="12700">
            <a:miter lim="400000"/>
          </a:ln>
        </p:spPr>
      </p:pic>
      <p:sp>
        <p:nvSpPr>
          <p:cNvPr id="2008" name="&lt;section&gt;별 공통 css"/>
          <p:cNvSpPr txBox="1"/>
          <p:nvPr/>
        </p:nvSpPr>
        <p:spPr>
          <a:xfrm>
            <a:off x="8630094" y="4285431"/>
            <a:ext cx="1368389" cy="252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&lt;section&gt;별 공통 css</a:t>
            </a:r>
          </a:p>
        </p:txBody>
      </p:sp>
      <p:grpSp>
        <p:nvGrpSpPr>
          <p:cNvPr id="2011" name="그룹"/>
          <p:cNvGrpSpPr/>
          <p:nvPr/>
        </p:nvGrpSpPr>
        <p:grpSpPr>
          <a:xfrm>
            <a:off x="509874" y="1791231"/>
            <a:ext cx="257460" cy="299708"/>
            <a:chOff x="0" y="0"/>
            <a:chExt cx="257459" cy="299707"/>
          </a:xfrm>
        </p:grpSpPr>
        <p:sp>
          <p:nvSpPr>
            <p:cNvPr id="2009" name="원"/>
            <p:cNvSpPr/>
            <p:nvPr/>
          </p:nvSpPr>
          <p:spPr>
            <a:xfrm>
              <a:off x="0" y="-1"/>
              <a:ext cx="254004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pPr>
              <a:endParaRPr/>
            </a:p>
          </p:txBody>
        </p:sp>
        <p:sp>
          <p:nvSpPr>
            <p:cNvPr id="2010" name="1"/>
            <p:cNvSpPr txBox="1"/>
            <p:nvPr/>
          </p:nvSpPr>
          <p:spPr>
            <a:xfrm>
              <a:off x="39609" y="5071"/>
              <a:ext cx="217851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014" name="그룹"/>
          <p:cNvGrpSpPr/>
          <p:nvPr/>
        </p:nvGrpSpPr>
        <p:grpSpPr>
          <a:xfrm>
            <a:off x="5663946" y="4870739"/>
            <a:ext cx="254029" cy="294637"/>
            <a:chOff x="0" y="0"/>
            <a:chExt cx="254028" cy="294635"/>
          </a:xfrm>
        </p:grpSpPr>
        <p:sp>
          <p:nvSpPr>
            <p:cNvPr id="2012" name="원"/>
            <p:cNvSpPr/>
            <p:nvPr/>
          </p:nvSpPr>
          <p:spPr>
            <a:xfrm>
              <a:off x="0" y="12712"/>
              <a:ext cx="254005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013" name="2"/>
            <p:cNvSpPr txBox="1"/>
            <p:nvPr/>
          </p:nvSpPr>
          <p:spPr>
            <a:xfrm>
              <a:off x="58071" y="0"/>
              <a:ext cx="19595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TextBox 12"/>
          <p:cNvSpPr txBox="1"/>
          <p:nvPr/>
        </p:nvSpPr>
        <p:spPr>
          <a:xfrm>
            <a:off x="417218" y="171359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017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18" name="직사각형"/>
          <p:cNvSpPr/>
          <p:nvPr/>
        </p:nvSpPr>
        <p:spPr>
          <a:xfrm>
            <a:off x="288034" y="913222"/>
            <a:ext cx="11629458" cy="568417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19" name="Прямоугольник 7"/>
          <p:cNvSpPr txBox="1"/>
          <p:nvPr/>
        </p:nvSpPr>
        <p:spPr>
          <a:xfrm>
            <a:off x="2181929" y="193038"/>
            <a:ext cx="1787517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상품 주문 - SQL</a:t>
            </a:r>
          </a:p>
        </p:txBody>
      </p:sp>
      <p:pic>
        <p:nvPicPr>
          <p:cNvPr id="2020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591" y="3148010"/>
            <a:ext cx="3495678" cy="561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1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591" y="3951351"/>
            <a:ext cx="3590928" cy="485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2" name="image7.png" descr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591" y="1308352"/>
            <a:ext cx="3924303" cy="752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3" name="image8.png" descr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9591" y="2232660"/>
            <a:ext cx="4419603" cy="476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4" name="image9.png" descr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41875" y="1400175"/>
            <a:ext cx="5334002" cy="202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5" name="image10.png" descr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89193" y="4194238"/>
            <a:ext cx="3905252" cy="89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6" name="image11.png" descr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98088" y="4254627"/>
            <a:ext cx="2819402" cy="495302"/>
          </a:xfrm>
          <a:prstGeom prst="rect">
            <a:avLst/>
          </a:prstGeom>
          <a:ln w="12700">
            <a:miter lim="400000"/>
          </a:ln>
        </p:spPr>
      </p:pic>
      <p:sp>
        <p:nvSpPr>
          <p:cNvPr id="2027" name="직사각형"/>
          <p:cNvSpPr/>
          <p:nvPr/>
        </p:nvSpPr>
        <p:spPr>
          <a:xfrm>
            <a:off x="11033062" y="4254627"/>
            <a:ext cx="866777" cy="495302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028" name="image12.png" descr="image1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89193" y="5089588"/>
            <a:ext cx="4286252" cy="895352"/>
          </a:xfrm>
          <a:prstGeom prst="rect">
            <a:avLst/>
          </a:prstGeom>
          <a:ln w="12700">
            <a:miter lim="400000"/>
          </a:ln>
        </p:spPr>
      </p:pic>
      <p:sp>
        <p:nvSpPr>
          <p:cNvPr id="2029" name="상품 주문 시 확인 되는 상품 정보와 회원 정보"/>
          <p:cNvSpPr txBox="1"/>
          <p:nvPr/>
        </p:nvSpPr>
        <p:spPr>
          <a:xfrm>
            <a:off x="671219" y="964245"/>
            <a:ext cx="3822675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상품 주문 시 확인 되는 상품 정보와 회원 정보</a:t>
            </a:r>
          </a:p>
        </p:txBody>
      </p:sp>
      <p:sp>
        <p:nvSpPr>
          <p:cNvPr id="2030" name="결제하기 클릭 시 order_product, payment_product, point_log 테이블에 데이터 추가, product 테이블 수량 변경"/>
          <p:cNvSpPr txBox="1"/>
          <p:nvPr/>
        </p:nvSpPr>
        <p:spPr>
          <a:xfrm>
            <a:off x="5341875" y="964245"/>
            <a:ext cx="5334002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결제하기 클릭 시 order_product, payment_product, point_log 테이블에 데이터 추가, product 테이블 수량 변경</a:t>
            </a:r>
          </a:p>
        </p:txBody>
      </p:sp>
      <p:grpSp>
        <p:nvGrpSpPr>
          <p:cNvPr id="2033" name="그룹"/>
          <p:cNvGrpSpPr/>
          <p:nvPr/>
        </p:nvGrpSpPr>
        <p:grpSpPr>
          <a:xfrm>
            <a:off x="413760" y="964245"/>
            <a:ext cx="257458" cy="299707"/>
            <a:chOff x="0" y="0"/>
            <a:chExt cx="257457" cy="299706"/>
          </a:xfrm>
        </p:grpSpPr>
        <p:sp>
          <p:nvSpPr>
            <p:cNvPr id="2031" name="원"/>
            <p:cNvSpPr/>
            <p:nvPr/>
          </p:nvSpPr>
          <p:spPr>
            <a:xfrm>
              <a:off x="0" y="-1"/>
              <a:ext cx="254004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pPr>
              <a:endParaRPr/>
            </a:p>
          </p:txBody>
        </p:sp>
        <p:sp>
          <p:nvSpPr>
            <p:cNvPr id="2032" name="1"/>
            <p:cNvSpPr txBox="1"/>
            <p:nvPr/>
          </p:nvSpPr>
          <p:spPr>
            <a:xfrm>
              <a:off x="39608" y="5070"/>
              <a:ext cx="217850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036" name="그룹"/>
          <p:cNvGrpSpPr/>
          <p:nvPr/>
        </p:nvGrpSpPr>
        <p:grpSpPr>
          <a:xfrm>
            <a:off x="5087873" y="964245"/>
            <a:ext cx="254027" cy="294637"/>
            <a:chOff x="0" y="0"/>
            <a:chExt cx="254026" cy="294635"/>
          </a:xfrm>
        </p:grpSpPr>
        <p:sp>
          <p:nvSpPr>
            <p:cNvPr id="2034" name="원"/>
            <p:cNvSpPr/>
            <p:nvPr/>
          </p:nvSpPr>
          <p:spPr>
            <a:xfrm>
              <a:off x="0" y="12712"/>
              <a:ext cx="254005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035" name="2"/>
            <p:cNvSpPr txBox="1"/>
            <p:nvPr/>
          </p:nvSpPr>
          <p:spPr>
            <a:xfrm>
              <a:off x="58069" y="0"/>
              <a:ext cx="19595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037" name="image13.png" descr="image1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989193" y="5986653"/>
            <a:ext cx="6572251" cy="466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8" name="image14.png" descr="image14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360925" y="3429000"/>
            <a:ext cx="6105527" cy="752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TextBox 12"/>
          <p:cNvSpPr txBox="1"/>
          <p:nvPr/>
        </p:nvSpPr>
        <p:spPr>
          <a:xfrm>
            <a:off x="417218" y="171359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041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42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43" name="Прямоугольник 7"/>
          <p:cNvSpPr txBox="1"/>
          <p:nvPr/>
        </p:nvSpPr>
        <p:spPr>
          <a:xfrm>
            <a:off x="2181929" y="193038"/>
            <a:ext cx="105354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주문 완료</a:t>
            </a:r>
          </a:p>
        </p:txBody>
      </p:sp>
      <p:sp>
        <p:nvSpPr>
          <p:cNvPr id="2044" name="직사각형"/>
          <p:cNvSpPr/>
          <p:nvPr/>
        </p:nvSpPr>
        <p:spPr>
          <a:xfrm>
            <a:off x="8619328" y="13508"/>
            <a:ext cx="3561906" cy="322775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45" name="직사각형"/>
          <p:cNvSpPr/>
          <p:nvPr/>
        </p:nvSpPr>
        <p:spPr>
          <a:xfrm>
            <a:off x="8630094" y="3429000"/>
            <a:ext cx="3561906" cy="316794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46" name="HTML"/>
          <p:cNvSpPr txBox="1"/>
          <p:nvPr/>
        </p:nvSpPr>
        <p:spPr>
          <a:xfrm>
            <a:off x="10036746" y="935283"/>
            <a:ext cx="7270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HTML</a:t>
            </a:r>
          </a:p>
        </p:txBody>
      </p:sp>
      <p:sp>
        <p:nvSpPr>
          <p:cNvPr id="2047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sp>
        <p:nvSpPr>
          <p:cNvPr id="2048" name="SQL문"/>
          <p:cNvSpPr txBox="1"/>
          <p:nvPr/>
        </p:nvSpPr>
        <p:spPr>
          <a:xfrm>
            <a:off x="3990954" y="5956798"/>
            <a:ext cx="73415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SQL문</a:t>
            </a:r>
          </a:p>
        </p:txBody>
      </p:sp>
      <p:pic>
        <p:nvPicPr>
          <p:cNvPr id="2049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217" y="5682546"/>
            <a:ext cx="5038727" cy="91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image16.png" descr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3089" y="360045"/>
            <a:ext cx="3324227" cy="2609851"/>
          </a:xfrm>
          <a:prstGeom prst="rect">
            <a:avLst/>
          </a:prstGeom>
          <a:ln w="12700">
            <a:miter lim="400000"/>
          </a:ln>
        </p:spPr>
      </p:pic>
      <p:sp>
        <p:nvSpPr>
          <p:cNvPr id="2051" name="구매완료 주요 구조"/>
          <p:cNvSpPr txBox="1"/>
          <p:nvPr/>
        </p:nvSpPr>
        <p:spPr>
          <a:xfrm>
            <a:off x="8713089" y="122488"/>
            <a:ext cx="1697960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구매완료 주요 구조</a:t>
            </a:r>
          </a:p>
        </p:txBody>
      </p:sp>
      <p:pic>
        <p:nvPicPr>
          <p:cNvPr id="2052" name="image17.png" descr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63262" y="3929253"/>
            <a:ext cx="2695577" cy="25241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3" name="image18.png" descr="image1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40517" y="5868732"/>
            <a:ext cx="4038602" cy="914402"/>
          </a:xfrm>
          <a:prstGeom prst="rect">
            <a:avLst/>
          </a:prstGeom>
          <a:ln w="12700">
            <a:miter lim="400000"/>
          </a:ln>
        </p:spPr>
      </p:pic>
      <p:sp>
        <p:nvSpPr>
          <p:cNvPr id="2054" name="테이블, 열, 포인트div 각각…"/>
          <p:cNvSpPr txBox="1"/>
          <p:nvPr/>
        </p:nvSpPr>
        <p:spPr>
          <a:xfrm>
            <a:off x="9073133" y="3492436"/>
            <a:ext cx="2289396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돋움체"/>
                <a:ea typeface="돋움체"/>
                <a:cs typeface="돋움체"/>
                <a:sym typeface="돋움체"/>
              </a:defRPr>
            </a:pPr>
            <a:r>
              <a:t>테이블, 열, 포인트div 각각 </a:t>
            </a:r>
          </a:p>
          <a:p>
            <a:pPr>
              <a:defRPr sz="1000">
                <a:latin typeface="돋움체"/>
                <a:ea typeface="돋움체"/>
                <a:cs typeface="돋움체"/>
                <a:sym typeface="돋움체"/>
              </a:defRPr>
            </a:pPr>
            <a:r>
              <a:t>top에만 border 부여</a:t>
            </a:r>
          </a:p>
        </p:txBody>
      </p:sp>
      <p:grpSp>
        <p:nvGrpSpPr>
          <p:cNvPr id="2057" name="그룹"/>
          <p:cNvGrpSpPr/>
          <p:nvPr/>
        </p:nvGrpSpPr>
        <p:grpSpPr>
          <a:xfrm>
            <a:off x="165302" y="5424277"/>
            <a:ext cx="257459" cy="299707"/>
            <a:chOff x="0" y="0"/>
            <a:chExt cx="257458" cy="299706"/>
          </a:xfrm>
        </p:grpSpPr>
        <p:sp>
          <p:nvSpPr>
            <p:cNvPr id="2055" name="원"/>
            <p:cNvSpPr/>
            <p:nvPr/>
          </p:nvSpPr>
          <p:spPr>
            <a:xfrm>
              <a:off x="0" y="-1"/>
              <a:ext cx="254005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pPr>
              <a:endParaRPr/>
            </a:p>
          </p:txBody>
        </p:sp>
        <p:sp>
          <p:nvSpPr>
            <p:cNvPr id="2056" name="1"/>
            <p:cNvSpPr txBox="1"/>
            <p:nvPr/>
          </p:nvSpPr>
          <p:spPr>
            <a:xfrm>
              <a:off x="39608" y="5070"/>
              <a:ext cx="217851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058" name="image19.png" descr="image1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5394" y="1198727"/>
            <a:ext cx="7152771" cy="39925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9" name="직사각형"/>
          <p:cNvSpPr/>
          <p:nvPr/>
        </p:nvSpPr>
        <p:spPr>
          <a:xfrm>
            <a:off x="1127377" y="3068953"/>
            <a:ext cx="6408804" cy="1440182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2062" name="그룹"/>
          <p:cNvGrpSpPr/>
          <p:nvPr/>
        </p:nvGrpSpPr>
        <p:grpSpPr>
          <a:xfrm>
            <a:off x="998649" y="2674978"/>
            <a:ext cx="257459" cy="299706"/>
            <a:chOff x="0" y="0"/>
            <a:chExt cx="257458" cy="299705"/>
          </a:xfrm>
        </p:grpSpPr>
        <p:sp>
          <p:nvSpPr>
            <p:cNvPr id="2060" name="원"/>
            <p:cNvSpPr/>
            <p:nvPr/>
          </p:nvSpPr>
          <p:spPr>
            <a:xfrm>
              <a:off x="0" y="0"/>
              <a:ext cx="254005" cy="254001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pPr>
              <a:endParaRPr/>
            </a:p>
          </p:txBody>
        </p:sp>
        <p:sp>
          <p:nvSpPr>
            <p:cNvPr id="2061" name="1"/>
            <p:cNvSpPr txBox="1"/>
            <p:nvPr/>
          </p:nvSpPr>
          <p:spPr>
            <a:xfrm>
              <a:off x="39608" y="5069"/>
              <a:ext cx="217851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063" name="선"/>
          <p:cNvSpPr/>
          <p:nvPr/>
        </p:nvSpPr>
        <p:spPr>
          <a:xfrm flipH="1" flipV="1">
            <a:off x="7536180" y="3789045"/>
            <a:ext cx="1527084" cy="576072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TextBox 12"/>
          <p:cNvSpPr txBox="1"/>
          <p:nvPr/>
        </p:nvSpPr>
        <p:spPr>
          <a:xfrm>
            <a:off x="417218" y="171359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066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67" name="직사각형"/>
          <p:cNvSpPr/>
          <p:nvPr/>
        </p:nvSpPr>
        <p:spPr>
          <a:xfrm>
            <a:off x="311772" y="670793"/>
            <a:ext cx="8128001" cy="465609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68" name="Прямоугольник 7"/>
          <p:cNvSpPr txBox="1"/>
          <p:nvPr/>
        </p:nvSpPr>
        <p:spPr>
          <a:xfrm>
            <a:off x="2181929" y="184061"/>
            <a:ext cx="105354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펀딩 참여</a:t>
            </a:r>
          </a:p>
        </p:txBody>
      </p:sp>
      <p:sp>
        <p:nvSpPr>
          <p:cNvPr id="2069" name="직사각형"/>
          <p:cNvSpPr/>
          <p:nvPr/>
        </p:nvSpPr>
        <p:spPr>
          <a:xfrm>
            <a:off x="8630094" y="134292"/>
            <a:ext cx="3561906" cy="372676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70" name="직사각형"/>
          <p:cNvSpPr/>
          <p:nvPr/>
        </p:nvSpPr>
        <p:spPr>
          <a:xfrm>
            <a:off x="8630094" y="3984363"/>
            <a:ext cx="3561906" cy="2685041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71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072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45" y="1114387"/>
            <a:ext cx="4303568" cy="3970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3" name="image21.png" descr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5772" y="2215194"/>
            <a:ext cx="3801100" cy="2725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4" name="image22.png" descr="image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6323" y="996111"/>
            <a:ext cx="2080874" cy="24328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75" name="직사각형"/>
          <p:cNvSpPr/>
          <p:nvPr/>
        </p:nvSpPr>
        <p:spPr>
          <a:xfrm>
            <a:off x="5231891" y="3617593"/>
            <a:ext cx="432056" cy="2434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076" name="선"/>
          <p:cNvSpPr/>
          <p:nvPr/>
        </p:nvSpPr>
        <p:spPr>
          <a:xfrm flipV="1">
            <a:off x="5663944" y="3241266"/>
            <a:ext cx="612379" cy="49805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77" name="image23.png" descr="image2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96810" y="391073"/>
            <a:ext cx="3228477" cy="3373343"/>
          </a:xfrm>
          <a:prstGeom prst="rect">
            <a:avLst/>
          </a:prstGeom>
          <a:ln w="12700">
            <a:miter lim="400000"/>
          </a:ln>
        </p:spPr>
      </p:pic>
      <p:sp>
        <p:nvSpPr>
          <p:cNvPr id="2078" name="펀딩 참여 주요 구조"/>
          <p:cNvSpPr txBox="1"/>
          <p:nvPr/>
        </p:nvSpPr>
        <p:spPr>
          <a:xfrm>
            <a:off x="9480422" y="192954"/>
            <a:ext cx="1440182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펀딩 참여 주요 구조</a:t>
            </a:r>
          </a:p>
        </p:txBody>
      </p:sp>
      <p:pic>
        <p:nvPicPr>
          <p:cNvPr id="2079" name="image24.png" descr="image2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62083" y="4041480"/>
            <a:ext cx="2476859" cy="2570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0" name="image25.png" descr="image2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47811" y="5371991"/>
            <a:ext cx="3009385" cy="12974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1" name="레이어 팝업 관련 css"/>
          <p:cNvSpPr txBox="1"/>
          <p:nvPr/>
        </p:nvSpPr>
        <p:spPr>
          <a:xfrm>
            <a:off x="5339905" y="5085205"/>
            <a:ext cx="1512190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레이어 팝업 관련 css</a:t>
            </a:r>
          </a:p>
        </p:txBody>
      </p:sp>
      <p:grpSp>
        <p:nvGrpSpPr>
          <p:cNvPr id="2084" name="그룹"/>
          <p:cNvGrpSpPr/>
          <p:nvPr/>
        </p:nvGrpSpPr>
        <p:grpSpPr>
          <a:xfrm>
            <a:off x="417217" y="1997673"/>
            <a:ext cx="257460" cy="299708"/>
            <a:chOff x="0" y="0"/>
            <a:chExt cx="257459" cy="299707"/>
          </a:xfrm>
        </p:grpSpPr>
        <p:sp>
          <p:nvSpPr>
            <p:cNvPr id="2082" name="원"/>
            <p:cNvSpPr/>
            <p:nvPr/>
          </p:nvSpPr>
          <p:spPr>
            <a:xfrm>
              <a:off x="0" y="-1"/>
              <a:ext cx="254004" cy="254001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pPr>
              <a:endParaRPr/>
            </a:p>
          </p:txBody>
        </p:sp>
        <p:sp>
          <p:nvSpPr>
            <p:cNvPr id="2083" name="1"/>
            <p:cNvSpPr txBox="1"/>
            <p:nvPr/>
          </p:nvSpPr>
          <p:spPr>
            <a:xfrm>
              <a:off x="39609" y="5071"/>
              <a:ext cx="217851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087" name="그룹"/>
          <p:cNvGrpSpPr/>
          <p:nvPr/>
        </p:nvGrpSpPr>
        <p:grpSpPr>
          <a:xfrm>
            <a:off x="5447919" y="4437126"/>
            <a:ext cx="254028" cy="294637"/>
            <a:chOff x="0" y="0"/>
            <a:chExt cx="254027" cy="294635"/>
          </a:xfrm>
        </p:grpSpPr>
        <p:sp>
          <p:nvSpPr>
            <p:cNvPr id="2085" name="원"/>
            <p:cNvSpPr/>
            <p:nvPr/>
          </p:nvSpPr>
          <p:spPr>
            <a:xfrm>
              <a:off x="-1" y="12712"/>
              <a:ext cx="254005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086" name="2"/>
            <p:cNvSpPr txBox="1"/>
            <p:nvPr/>
          </p:nvSpPr>
          <p:spPr>
            <a:xfrm>
              <a:off x="58071" y="0"/>
              <a:ext cx="195957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TextBox 12"/>
          <p:cNvSpPr txBox="1"/>
          <p:nvPr/>
        </p:nvSpPr>
        <p:spPr>
          <a:xfrm>
            <a:off x="417218" y="171359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090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1" name="직사각형"/>
          <p:cNvSpPr/>
          <p:nvPr/>
        </p:nvSpPr>
        <p:spPr>
          <a:xfrm>
            <a:off x="294031" y="844777"/>
            <a:ext cx="11634700" cy="582463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92" name="Прямоугольник 7"/>
          <p:cNvSpPr txBox="1"/>
          <p:nvPr/>
        </p:nvSpPr>
        <p:spPr>
          <a:xfrm>
            <a:off x="2181929" y="193038"/>
            <a:ext cx="2431370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펀딩 참여 - SQL</a:t>
            </a:r>
          </a:p>
        </p:txBody>
      </p:sp>
      <p:sp>
        <p:nvSpPr>
          <p:cNvPr id="2093" name="펀딩 참여 시 확인 되는 펀딩, 리워드 정보"/>
          <p:cNvSpPr txBox="1"/>
          <p:nvPr/>
        </p:nvSpPr>
        <p:spPr>
          <a:xfrm>
            <a:off x="729571" y="957065"/>
            <a:ext cx="2828651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펀딩 참여 시 확인 되는 펀딩, 리워드 정보</a:t>
            </a:r>
          </a:p>
        </p:txBody>
      </p:sp>
      <p:grpSp>
        <p:nvGrpSpPr>
          <p:cNvPr id="2096" name="그룹"/>
          <p:cNvGrpSpPr/>
          <p:nvPr/>
        </p:nvGrpSpPr>
        <p:grpSpPr>
          <a:xfrm>
            <a:off x="5720650" y="914514"/>
            <a:ext cx="254030" cy="294637"/>
            <a:chOff x="0" y="0"/>
            <a:chExt cx="254029" cy="294635"/>
          </a:xfrm>
        </p:grpSpPr>
        <p:sp>
          <p:nvSpPr>
            <p:cNvPr id="2094" name="원"/>
            <p:cNvSpPr/>
            <p:nvPr/>
          </p:nvSpPr>
          <p:spPr>
            <a:xfrm>
              <a:off x="0" y="12712"/>
              <a:ext cx="254004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095" name="2"/>
            <p:cNvSpPr txBox="1"/>
            <p:nvPr/>
          </p:nvSpPr>
          <p:spPr>
            <a:xfrm>
              <a:off x="58072" y="0"/>
              <a:ext cx="19595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099" name="그룹"/>
          <p:cNvGrpSpPr/>
          <p:nvPr/>
        </p:nvGrpSpPr>
        <p:grpSpPr>
          <a:xfrm>
            <a:off x="417392" y="914514"/>
            <a:ext cx="257459" cy="294637"/>
            <a:chOff x="0" y="0"/>
            <a:chExt cx="257458" cy="294635"/>
          </a:xfrm>
        </p:grpSpPr>
        <p:sp>
          <p:nvSpPr>
            <p:cNvPr id="2097" name="원"/>
            <p:cNvSpPr/>
            <p:nvPr/>
          </p:nvSpPr>
          <p:spPr>
            <a:xfrm>
              <a:off x="-1" y="12712"/>
              <a:ext cx="254005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pPr>
              <a:endParaRPr/>
            </a:p>
          </p:txBody>
        </p:sp>
        <p:sp>
          <p:nvSpPr>
            <p:cNvPr id="2098" name="1"/>
            <p:cNvSpPr txBox="1"/>
            <p:nvPr/>
          </p:nvSpPr>
          <p:spPr>
            <a:xfrm>
              <a:off x="39610" y="0"/>
              <a:ext cx="217849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100" name="펀딩 참여하기 클릭시 FUNDING_ORDER, PAYMENT_FUNDING 테이블에…"/>
          <p:cNvSpPr txBox="1"/>
          <p:nvPr/>
        </p:nvSpPr>
        <p:spPr>
          <a:xfrm>
            <a:off x="5974650" y="927227"/>
            <a:ext cx="4104515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돋움체"/>
                <a:ea typeface="돋움체"/>
                <a:cs typeface="돋움체"/>
                <a:sym typeface="돋움체"/>
              </a:defRPr>
            </a:pPr>
            <a:r>
              <a:t>펀딩 참여하기 클릭시 FUNDING_ORDER, PAYMENT_FUNDING 테이블에</a:t>
            </a:r>
          </a:p>
          <a:p>
            <a:pPr>
              <a:defRPr sz="1000">
                <a:latin typeface="돋움체"/>
                <a:ea typeface="돋움체"/>
                <a:cs typeface="돋움체"/>
                <a:sym typeface="돋움체"/>
              </a:defRPr>
            </a:pPr>
            <a:r>
              <a:t>정보 입력 및 REWARD 테이블 수량 수정</a:t>
            </a:r>
          </a:p>
        </p:txBody>
      </p:sp>
      <p:pic>
        <p:nvPicPr>
          <p:cNvPr id="2101" name="image26.png" descr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1414462"/>
            <a:ext cx="5695950" cy="2181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image27.png" descr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4650" y="4941189"/>
            <a:ext cx="5067302" cy="90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3" name="image28.png" descr="image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4650" y="3757090"/>
            <a:ext cx="5924552" cy="50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4" name="image29.png" descr="image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74650" y="4338256"/>
            <a:ext cx="5038727" cy="485777"/>
          </a:xfrm>
          <a:prstGeom prst="rect">
            <a:avLst/>
          </a:prstGeom>
          <a:ln w="12700">
            <a:miter lim="400000"/>
          </a:ln>
        </p:spPr>
      </p:pic>
      <p:sp>
        <p:nvSpPr>
          <p:cNvPr id="2105" name="직사각형"/>
          <p:cNvSpPr/>
          <p:nvPr/>
        </p:nvSpPr>
        <p:spPr>
          <a:xfrm>
            <a:off x="6960106" y="4338256"/>
            <a:ext cx="1066801" cy="485777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06" name="image30.png" descr="image3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4851" y="1322069"/>
            <a:ext cx="4772027" cy="1304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7" name="image31.png" descr="image3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4851" y="2795066"/>
            <a:ext cx="4524377" cy="962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TextBox 12"/>
          <p:cNvSpPr txBox="1"/>
          <p:nvPr/>
        </p:nvSpPr>
        <p:spPr>
          <a:xfrm>
            <a:off x="417218" y="171359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110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1" name="Прямоугольник 7"/>
          <p:cNvSpPr txBox="1"/>
          <p:nvPr/>
        </p:nvSpPr>
        <p:spPr>
          <a:xfrm>
            <a:off x="2181929" y="184061"/>
            <a:ext cx="105354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참여 완료</a:t>
            </a:r>
          </a:p>
        </p:txBody>
      </p:sp>
      <p:sp>
        <p:nvSpPr>
          <p:cNvPr id="2112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113" name="직사각형"/>
          <p:cNvSpPr/>
          <p:nvPr/>
        </p:nvSpPr>
        <p:spPr>
          <a:xfrm>
            <a:off x="8619328" y="2343958"/>
            <a:ext cx="3561906" cy="2201688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114" name="CSS"/>
          <p:cNvSpPr txBox="1"/>
          <p:nvPr/>
        </p:nvSpPr>
        <p:spPr>
          <a:xfrm>
            <a:off x="10146817" y="3265732"/>
            <a:ext cx="50693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CSS</a:t>
            </a:r>
          </a:p>
        </p:txBody>
      </p:sp>
      <p:sp>
        <p:nvSpPr>
          <p:cNvPr id="2115" name="HTML"/>
          <p:cNvSpPr txBox="1"/>
          <p:nvPr/>
        </p:nvSpPr>
        <p:spPr>
          <a:xfrm>
            <a:off x="10036746" y="935283"/>
            <a:ext cx="7270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HTML</a:t>
            </a:r>
          </a:p>
        </p:txBody>
      </p:sp>
      <p:sp>
        <p:nvSpPr>
          <p:cNvPr id="2116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sp>
        <p:nvSpPr>
          <p:cNvPr id="2117" name="SQL문"/>
          <p:cNvSpPr txBox="1"/>
          <p:nvPr/>
        </p:nvSpPr>
        <p:spPr>
          <a:xfrm>
            <a:off x="3990954" y="5956798"/>
            <a:ext cx="73415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SQL문</a:t>
            </a:r>
          </a:p>
        </p:txBody>
      </p:sp>
      <p:pic>
        <p:nvPicPr>
          <p:cNvPr id="2118" name="image32.png" descr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2921" y="5687307"/>
            <a:ext cx="4467227" cy="90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9" name="image33.png" descr="image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032" y="5616702"/>
            <a:ext cx="7010401" cy="110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0" name="image34.png" descr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08370" y="365712"/>
            <a:ext cx="3171827" cy="1657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1" name="image3.png" descr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08373" y="2750697"/>
            <a:ext cx="2514954" cy="1733794"/>
          </a:xfrm>
          <a:prstGeom prst="rect">
            <a:avLst/>
          </a:prstGeom>
          <a:ln>
            <a:solidFill>
              <a:srgbClr val="FF0000"/>
            </a:solidFill>
            <a:miter/>
          </a:ln>
        </p:spPr>
      </p:pic>
      <p:sp>
        <p:nvSpPr>
          <p:cNvPr id="2122" name="직사각형"/>
          <p:cNvSpPr/>
          <p:nvPr/>
        </p:nvSpPr>
        <p:spPr>
          <a:xfrm>
            <a:off x="2181929" y="4941189"/>
            <a:ext cx="3914072" cy="557792"/>
          </a:xfrm>
          <a:prstGeom prst="rect">
            <a:avLst/>
          </a:prstGeom>
          <a:solidFill>
            <a:srgbClr val="FF0000">
              <a:alpha val="4000"/>
            </a:srgbClr>
          </a:solidFill>
          <a:ln w="127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23" name="하단 버튼 &lt;a&gt; 태그에 css로 구현"/>
          <p:cNvSpPr txBox="1"/>
          <p:nvPr/>
        </p:nvSpPr>
        <p:spPr>
          <a:xfrm>
            <a:off x="8808373" y="2516003"/>
            <a:ext cx="3061775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하단 버튼 &lt;a&gt; 태그에 css로 구현</a:t>
            </a:r>
          </a:p>
        </p:txBody>
      </p:sp>
      <p:sp>
        <p:nvSpPr>
          <p:cNvPr id="2124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125" name="image36.png" descr="image3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0373" y="986501"/>
            <a:ext cx="6430803" cy="4526862"/>
          </a:xfrm>
          <a:prstGeom prst="rect">
            <a:avLst/>
          </a:prstGeom>
          <a:ln w="12700">
            <a:miter lim="400000"/>
          </a:ln>
        </p:spPr>
      </p:pic>
      <p:sp>
        <p:nvSpPr>
          <p:cNvPr id="2126" name="선"/>
          <p:cNvSpPr/>
          <p:nvPr/>
        </p:nvSpPr>
        <p:spPr>
          <a:xfrm flipH="1">
            <a:off x="6095998" y="3428998"/>
            <a:ext cx="2712378" cy="1791087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7" name="펀딩 완료 주요 구조"/>
          <p:cNvSpPr txBox="1"/>
          <p:nvPr/>
        </p:nvSpPr>
        <p:spPr>
          <a:xfrm>
            <a:off x="8808373" y="130898"/>
            <a:ext cx="3061775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돋움체"/>
                <a:ea typeface="돋움체"/>
                <a:cs typeface="돋움체"/>
                <a:sym typeface="돋움체"/>
              </a:defRPr>
            </a:lvl1pPr>
          </a:lstStyle>
          <a:p>
            <a:r>
              <a:t>펀딩 완료 주요 구조</a:t>
            </a:r>
          </a:p>
        </p:txBody>
      </p:sp>
      <p:grpSp>
        <p:nvGrpSpPr>
          <p:cNvPr id="2130" name="그룹"/>
          <p:cNvGrpSpPr/>
          <p:nvPr/>
        </p:nvGrpSpPr>
        <p:grpSpPr>
          <a:xfrm>
            <a:off x="1373982" y="2070161"/>
            <a:ext cx="257459" cy="299707"/>
            <a:chOff x="0" y="0"/>
            <a:chExt cx="257458" cy="299706"/>
          </a:xfrm>
        </p:grpSpPr>
        <p:sp>
          <p:nvSpPr>
            <p:cNvPr id="2128" name="원"/>
            <p:cNvSpPr/>
            <p:nvPr/>
          </p:nvSpPr>
          <p:spPr>
            <a:xfrm>
              <a:off x="0" y="-1"/>
              <a:ext cx="254005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pPr>
              <a:endParaRPr/>
            </a:p>
          </p:txBody>
        </p:sp>
        <p:sp>
          <p:nvSpPr>
            <p:cNvPr id="2129" name="1"/>
            <p:cNvSpPr txBox="1"/>
            <p:nvPr/>
          </p:nvSpPr>
          <p:spPr>
            <a:xfrm>
              <a:off x="39608" y="5070"/>
              <a:ext cx="217851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133" name="그룹"/>
          <p:cNvGrpSpPr/>
          <p:nvPr/>
        </p:nvGrpSpPr>
        <p:grpSpPr>
          <a:xfrm>
            <a:off x="288488" y="5326636"/>
            <a:ext cx="257458" cy="299707"/>
            <a:chOff x="0" y="0"/>
            <a:chExt cx="257457" cy="299706"/>
          </a:xfrm>
        </p:grpSpPr>
        <p:sp>
          <p:nvSpPr>
            <p:cNvPr id="2131" name="원"/>
            <p:cNvSpPr/>
            <p:nvPr/>
          </p:nvSpPr>
          <p:spPr>
            <a:xfrm>
              <a:off x="0" y="-1"/>
              <a:ext cx="254004" cy="254005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pPr>
              <a:endParaRPr/>
            </a:p>
          </p:txBody>
        </p:sp>
        <p:sp>
          <p:nvSpPr>
            <p:cNvPr id="2132" name="1"/>
            <p:cNvSpPr txBox="1"/>
            <p:nvPr/>
          </p:nvSpPr>
          <p:spPr>
            <a:xfrm>
              <a:off x="39607" y="5070"/>
              <a:ext cx="217851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돋움체"/>
                  <a:ea typeface="돋움체"/>
                  <a:cs typeface="돋움체"/>
                  <a:sym typeface="돋움체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표 7"/>
          <p:cNvGraphicFramePr/>
          <p:nvPr/>
        </p:nvGraphicFramePr>
        <p:xfrm>
          <a:off x="442190" y="698330"/>
          <a:ext cx="10930832" cy="563905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RQ-112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10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10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MAIN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메인 로고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700"/>
                      </a:pPr>
                      <a:r>
                        <a:t>메인 로고 이미지와 사이트 이름 표시</a:t>
                      </a:r>
                    </a:p>
                    <a:p>
                      <a:pPr algn="l">
                        <a:defRPr sz="700"/>
                      </a:pPr>
                      <a:r>
                        <a:t>- 메인 로고 클릭시 MAIN 화면으로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RQ-113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검색창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700"/>
                      </a:pPr>
                      <a:r>
                        <a:t>우측 상단에 검색 창 구현</a:t>
                      </a:r>
                    </a:p>
                    <a:p>
                      <a:pPr algn="l">
                        <a:defRPr sz="700"/>
                      </a:pPr>
                      <a:r>
                        <a:t>상품명 또는 기업명 입력후 버튼 클릭시 검색 처리</a:t>
                      </a:r>
                    </a:p>
                    <a:p>
                      <a:pPr algn="l">
                        <a:defRPr sz="700"/>
                      </a:pPr>
                      <a:r>
                        <a:t>- 데이터 베이스에 일치하는 상품 또는 기업이 없다면 '일치하는 데이터가 없습니다' 문구 표시</a:t>
                      </a:r>
                    </a:p>
                    <a:p>
                      <a:pPr algn="l">
                        <a:defRPr sz="700"/>
                      </a:pPr>
                      <a:r>
                        <a:t>- 일치한다면 해당 상품 또는 기업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RQ-114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마이페이지 및 로그아웃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700"/>
                      </a:pPr>
                      <a:r>
                        <a:t>우측 상단에 [마이페이지], [로그아웃] 구성</a:t>
                      </a:r>
                    </a:p>
                    <a:p>
                      <a:pPr algn="l">
                        <a:defRPr sz="700"/>
                      </a:pPr>
                      <a:r>
                        <a:t>[마이페이지] 클릭시 마이페이지로 이동</a:t>
                      </a:r>
                    </a:p>
                    <a:p>
                      <a:pPr algn="l">
                        <a:defRPr sz="700"/>
                      </a:pPr>
                      <a:r>
                        <a:t>[로그아웃] 클릭시 로그아웃 처리 후 처음의 홈화면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1/26/21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RQ-115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상단 메뉴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700"/>
                      </a:pPr>
                      <a:r>
                        <a:t>[기업소개], [상품], [펀딩]으로 메뉴 구성</a:t>
                      </a:r>
                    </a:p>
                    <a:p>
                      <a:pPr algn="l">
                        <a:defRPr sz="700"/>
                      </a:pPr>
                      <a:r>
                        <a:t>- [기업소개] 클릭 시 기업소개 페이지로 이동</a:t>
                      </a:r>
                    </a:p>
                    <a:p>
                      <a:pPr algn="l">
                        <a:defRPr sz="700"/>
                      </a:pPr>
                      <a:r>
                        <a:t>- [상품] 클릭 시 상품 페이지로 이동</a:t>
                      </a:r>
                    </a:p>
                    <a:p>
                      <a:pPr algn="l">
                        <a:defRPr sz="700"/>
                      </a:pPr>
                      <a:r>
                        <a:t>- [펀딩] 클릭 시 펀딩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RQ-116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배너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700"/>
                      </a:pPr>
                      <a:r>
                        <a:t>기획전, 할인상품, 회원가입 혜택 등 배너 이미지 구현</a:t>
                      </a:r>
                    </a:p>
                    <a:p>
                      <a:pPr algn="l">
                        <a:defRPr sz="700"/>
                      </a:pPr>
                      <a:r>
                        <a:t>- 버튼 클릭시 다음 이벤트창으로 이동</a:t>
                      </a:r>
                    </a:p>
                    <a:p>
                      <a:pPr algn="l">
                        <a:defRPr sz="700"/>
                      </a:pPr>
                      <a:r>
                        <a:t>- 3초마다 다음 이벤트 창으로 자동 변경</a:t>
                      </a:r>
                    </a:p>
                    <a:p>
                      <a:pPr algn="l">
                        <a:defRPr sz="700"/>
                      </a:pPr>
                      <a:r>
                        <a:t>- 배너 하단의 좌우 버튼 클릭 시 이동</a:t>
                      </a:r>
                    </a:p>
                    <a:p>
                      <a:pPr algn="l">
                        <a:defRPr sz="700"/>
                      </a:pPr>
                      <a:r>
                        <a:t>- 이미지 개수만큼 버튼 구현해 클릭 시 해당 순서 이미지로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이벤트상품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할인 행사 상품 4개 상품정보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제품 이미지, 제품명, 본가격(text-decoration:line-through), 할인가격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이미지 또는 제품명 클릭 시 해당 상품 판매페이지로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인기상품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상품 판매량순 1위~4위 상품 정보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월간 판매량 기준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제품 이미지, 제품명, 가격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이미지 또는 제품명 클릭 시 해당 상품 판매페이지로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신상품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최근 출시일 순으로 4개 상품정보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제품 이미지, 제품명, 가격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이미지 또는 제품명 클릭 시 해당 상품 판매페이지로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사이트 정보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사이트 정보 기재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고객센터 운영일 및 운영시간, 사이트명, 단체주문/제휴문의/입점문의 시 사용할 이메일주소, 대표자명, 사업자번호, 사업장주소 기재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'Copyright ⓒ 에코빈 Inc. All rights reserved.' 기재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[공지사항] 클릭 시 공지사항 페이지로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[Q&amp;A] 클릭 시 질문 및 답변 페이지로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홈화면을 제외한 모든 화면 하단에 표시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700"/>
                      </a:pPr>
                      <a:r>
                        <a:t>우측 하단의</a:t>
                      </a:r>
                    </a:p>
                    <a:p>
                      <a:pPr algn="ctr">
                        <a:lnSpc>
                          <a:spcPct val="120000"/>
                        </a:lnSpc>
                        <a:defRPr sz="700"/>
                      </a:pPr>
                      <a:r>
                        <a:t>상단 이동 버튼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사용자 화면 상에서 배너가 안보일 만큼 스크롤을 내릴 시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클릭 시 화면 최상단으로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6" name="TextBox 12"/>
          <p:cNvSpPr txBox="1"/>
          <p:nvPr/>
        </p:nvSpPr>
        <p:spPr>
          <a:xfrm>
            <a:off x="417217" y="171361"/>
            <a:ext cx="215393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47" name="Прямая соединительная линия 8"/>
          <p:cNvSpPr/>
          <p:nvPr/>
        </p:nvSpPr>
        <p:spPr>
          <a:xfrm>
            <a:off x="2376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8" name="Прямоугольник 7"/>
          <p:cNvSpPr txBox="1"/>
          <p:nvPr/>
        </p:nvSpPr>
        <p:spPr>
          <a:xfrm>
            <a:off x="2512129" y="186602"/>
            <a:ext cx="581657" cy="38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메인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TextBox 12"/>
          <p:cNvSpPr txBox="1"/>
          <p:nvPr/>
        </p:nvSpPr>
        <p:spPr>
          <a:xfrm>
            <a:off x="6341416" y="29724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sp>
        <p:nvSpPr>
          <p:cNvPr id="2136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직사각형"/>
          <p:cNvSpPr/>
          <p:nvPr/>
        </p:nvSpPr>
        <p:spPr>
          <a:xfrm>
            <a:off x="294033" y="5500868"/>
            <a:ext cx="8128001" cy="127000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13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140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41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pic>
        <p:nvPicPr>
          <p:cNvPr id="214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2920" y="1209188"/>
            <a:ext cx="5150028" cy="406400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2143" name="Прямоугольник 7"/>
          <p:cNvSpPr txBox="1"/>
          <p:nvPr/>
        </p:nvSpPr>
        <p:spPr>
          <a:xfrm>
            <a:off x="2181929" y="199304"/>
            <a:ext cx="2487419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 - 장바구니</a:t>
            </a:r>
          </a:p>
        </p:txBody>
      </p:sp>
      <p:sp>
        <p:nvSpPr>
          <p:cNvPr id="2144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145" name="직사각형"/>
          <p:cNvSpPr/>
          <p:nvPr/>
        </p:nvSpPr>
        <p:spPr>
          <a:xfrm>
            <a:off x="8619328" y="4674408"/>
            <a:ext cx="3561906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146" name="직사각형"/>
          <p:cNvSpPr/>
          <p:nvPr/>
        </p:nvSpPr>
        <p:spPr>
          <a:xfrm>
            <a:off x="8619328" y="2343958"/>
            <a:ext cx="3561906" cy="220168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pic>
        <p:nvPicPr>
          <p:cNvPr id="214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0032" y="507496"/>
            <a:ext cx="1940499" cy="1471167"/>
          </a:xfrm>
          <a:prstGeom prst="rect">
            <a:avLst/>
          </a:prstGeom>
          <a:ln w="12700">
            <a:miter lim="400000"/>
          </a:ln>
        </p:spPr>
      </p:pic>
      <p:sp>
        <p:nvSpPr>
          <p:cNvPr id="2148" name="장바구니 주요 구조"/>
          <p:cNvSpPr txBox="1"/>
          <p:nvPr/>
        </p:nvSpPr>
        <p:spPr>
          <a:xfrm>
            <a:off x="9836443" y="250039"/>
            <a:ext cx="113029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장바구니 주요 구조</a:t>
            </a:r>
          </a:p>
        </p:txBody>
      </p:sp>
      <p:sp>
        <p:nvSpPr>
          <p:cNvPr id="2149" name="직사각형"/>
          <p:cNvSpPr/>
          <p:nvPr/>
        </p:nvSpPr>
        <p:spPr>
          <a:xfrm>
            <a:off x="10381932" y="889000"/>
            <a:ext cx="734126" cy="218438"/>
          </a:xfrm>
          <a:prstGeom prst="rect">
            <a:avLst/>
          </a:prstGeom>
          <a:ln w="12700">
            <a:solidFill>
              <a:srgbClr val="EA3423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0" name="직사각형"/>
          <p:cNvSpPr/>
          <p:nvPr/>
        </p:nvSpPr>
        <p:spPr>
          <a:xfrm>
            <a:off x="10381932" y="1269694"/>
            <a:ext cx="352195" cy="218440"/>
          </a:xfrm>
          <a:prstGeom prst="rect">
            <a:avLst/>
          </a:prstGeom>
          <a:ln w="12700">
            <a:solidFill>
              <a:srgbClr val="EA3423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1" name="직사각형"/>
          <p:cNvSpPr/>
          <p:nvPr/>
        </p:nvSpPr>
        <p:spPr>
          <a:xfrm>
            <a:off x="10630851" y="1538933"/>
            <a:ext cx="406842" cy="218439"/>
          </a:xfrm>
          <a:prstGeom prst="rect">
            <a:avLst/>
          </a:prstGeom>
          <a:ln w="12700">
            <a:solidFill>
              <a:srgbClr val="EA3423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15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07345" y="3158825"/>
            <a:ext cx="1800229" cy="1028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3" name="Info box내부를 float로 배치하여…"/>
          <p:cNvSpPr txBox="1"/>
          <p:nvPr/>
        </p:nvSpPr>
        <p:spPr>
          <a:xfrm>
            <a:off x="9417380" y="2555569"/>
            <a:ext cx="2291331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Info box내부를 float로 배치하여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box 마지막 부분에 가상 클래스 생성하여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Float 속성 클리어</a:t>
            </a:r>
          </a:p>
        </p:txBody>
      </p:sp>
      <p:pic>
        <p:nvPicPr>
          <p:cNvPr id="215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21100" y="5767568"/>
            <a:ext cx="1676400" cy="73660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2157" name="이미지"/>
          <p:cNvGrpSpPr/>
          <p:nvPr/>
        </p:nvGrpSpPr>
        <p:grpSpPr>
          <a:xfrm>
            <a:off x="406601" y="3710480"/>
            <a:ext cx="2478915" cy="1701802"/>
            <a:chOff x="0" y="0"/>
            <a:chExt cx="2478914" cy="1701800"/>
          </a:xfrm>
        </p:grpSpPr>
        <p:pic>
          <p:nvPicPr>
            <p:cNvPr id="2155" name="image216.png" descr="image216.png"/>
            <p:cNvPicPr>
              <a:picLocks noChangeAspect="1"/>
            </p:cNvPicPr>
            <p:nvPr/>
          </p:nvPicPr>
          <p:blipFill>
            <a:blip r:embed="rId6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2466215" cy="168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6" name="직사각형"/>
            <p:cNvSpPr/>
            <p:nvPr/>
          </p:nvSpPr>
          <p:spPr>
            <a:xfrm>
              <a:off x="0" y="0"/>
              <a:ext cx="2478915" cy="1701801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158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30195" y="5766418"/>
            <a:ext cx="6196905" cy="82370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2161" name="그룹"/>
          <p:cNvGrpSpPr/>
          <p:nvPr/>
        </p:nvGrpSpPr>
        <p:grpSpPr>
          <a:xfrm>
            <a:off x="3538829" y="5648246"/>
            <a:ext cx="254009" cy="254009"/>
            <a:chOff x="0" y="0"/>
            <a:chExt cx="254007" cy="254007"/>
          </a:xfrm>
        </p:grpSpPr>
        <p:sp>
          <p:nvSpPr>
            <p:cNvPr id="215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160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164" name="그룹"/>
          <p:cNvGrpSpPr/>
          <p:nvPr/>
        </p:nvGrpSpPr>
        <p:grpSpPr>
          <a:xfrm>
            <a:off x="5564479" y="5648246"/>
            <a:ext cx="254009" cy="254009"/>
            <a:chOff x="0" y="0"/>
            <a:chExt cx="254007" cy="254007"/>
          </a:xfrm>
        </p:grpSpPr>
        <p:sp>
          <p:nvSpPr>
            <p:cNvPr id="216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163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167" name="이미지"/>
          <p:cNvGrpSpPr/>
          <p:nvPr/>
        </p:nvGrpSpPr>
        <p:grpSpPr>
          <a:xfrm>
            <a:off x="319343" y="1645795"/>
            <a:ext cx="2374811" cy="973789"/>
            <a:chOff x="0" y="0"/>
            <a:chExt cx="2374810" cy="973788"/>
          </a:xfrm>
        </p:grpSpPr>
        <p:pic>
          <p:nvPicPr>
            <p:cNvPr id="2165" name="image218.png" descr="image218.png"/>
            <p:cNvPicPr>
              <a:picLocks noChangeAspect="1"/>
            </p:cNvPicPr>
            <p:nvPr/>
          </p:nvPicPr>
          <p:blipFill>
            <a:blip r:embed="rId8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2362111" cy="961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6" name="직사각형"/>
            <p:cNvSpPr/>
            <p:nvPr/>
          </p:nvSpPr>
          <p:spPr>
            <a:xfrm>
              <a:off x="0" y="0"/>
              <a:ext cx="2374811" cy="973789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168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9057" y="5778217"/>
            <a:ext cx="3066946" cy="5926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1" name="이미지"/>
          <p:cNvGrpSpPr/>
          <p:nvPr/>
        </p:nvGrpSpPr>
        <p:grpSpPr>
          <a:xfrm>
            <a:off x="6661829" y="1558055"/>
            <a:ext cx="1544589" cy="592694"/>
            <a:chOff x="0" y="0"/>
            <a:chExt cx="1544587" cy="592692"/>
          </a:xfrm>
        </p:grpSpPr>
        <p:pic>
          <p:nvPicPr>
            <p:cNvPr id="2169" name="image220.png" descr="image220.png"/>
            <p:cNvPicPr>
              <a:picLocks noChangeAspect="1"/>
            </p:cNvPicPr>
            <p:nvPr/>
          </p:nvPicPr>
          <p:blipFill>
            <a:blip r:embed="rId10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1531888" cy="5799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0" name="직사각형"/>
            <p:cNvSpPr/>
            <p:nvPr/>
          </p:nvSpPr>
          <p:spPr>
            <a:xfrm>
              <a:off x="0" y="0"/>
              <a:ext cx="1544588" cy="592693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74" name="그룹"/>
          <p:cNvGrpSpPr/>
          <p:nvPr/>
        </p:nvGrpSpPr>
        <p:grpSpPr>
          <a:xfrm>
            <a:off x="459079" y="5668439"/>
            <a:ext cx="254009" cy="254009"/>
            <a:chOff x="0" y="0"/>
            <a:chExt cx="254007" cy="254007"/>
          </a:xfrm>
        </p:grpSpPr>
        <p:sp>
          <p:nvSpPr>
            <p:cNvPr id="217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173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177" name="그룹"/>
          <p:cNvGrpSpPr/>
          <p:nvPr/>
        </p:nvGrpSpPr>
        <p:grpSpPr>
          <a:xfrm>
            <a:off x="6420078" y="1652571"/>
            <a:ext cx="254009" cy="254008"/>
            <a:chOff x="0" y="0"/>
            <a:chExt cx="254007" cy="254007"/>
          </a:xfrm>
        </p:grpSpPr>
        <p:sp>
          <p:nvSpPr>
            <p:cNvPr id="217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176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180" name="그룹"/>
          <p:cNvGrpSpPr/>
          <p:nvPr/>
        </p:nvGrpSpPr>
        <p:grpSpPr>
          <a:xfrm>
            <a:off x="344779" y="3507832"/>
            <a:ext cx="254009" cy="254009"/>
            <a:chOff x="0" y="0"/>
            <a:chExt cx="254007" cy="254007"/>
          </a:xfrm>
        </p:grpSpPr>
        <p:sp>
          <p:nvSpPr>
            <p:cNvPr id="217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179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183" name="그룹"/>
          <p:cNvGrpSpPr/>
          <p:nvPr/>
        </p:nvGrpSpPr>
        <p:grpSpPr>
          <a:xfrm>
            <a:off x="241518" y="1435245"/>
            <a:ext cx="254009" cy="254009"/>
            <a:chOff x="0" y="0"/>
            <a:chExt cx="254007" cy="254007"/>
          </a:xfrm>
        </p:grpSpPr>
        <p:sp>
          <p:nvSpPr>
            <p:cNvPr id="218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182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직사각형"/>
          <p:cNvSpPr/>
          <p:nvPr/>
        </p:nvSpPr>
        <p:spPr>
          <a:xfrm>
            <a:off x="294033" y="5500868"/>
            <a:ext cx="8128001" cy="127000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18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187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88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189" name="Прямоугольник 7"/>
          <p:cNvSpPr txBox="1"/>
          <p:nvPr/>
        </p:nvSpPr>
        <p:spPr>
          <a:xfrm>
            <a:off x="2181929" y="199304"/>
            <a:ext cx="3036059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 - 주문내역 조회</a:t>
            </a:r>
          </a:p>
        </p:txBody>
      </p:sp>
      <p:sp>
        <p:nvSpPr>
          <p:cNvPr id="2190" name="직사각형"/>
          <p:cNvSpPr/>
          <p:nvPr/>
        </p:nvSpPr>
        <p:spPr>
          <a:xfrm>
            <a:off x="8619328" y="4674408"/>
            <a:ext cx="3561906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191" name="직사각형"/>
          <p:cNvSpPr/>
          <p:nvPr/>
        </p:nvSpPr>
        <p:spPr>
          <a:xfrm>
            <a:off x="8619328" y="2343958"/>
            <a:ext cx="3561906" cy="220168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192" name="직사각형"/>
          <p:cNvSpPr/>
          <p:nvPr/>
        </p:nvSpPr>
        <p:spPr>
          <a:xfrm>
            <a:off x="8619328" y="13508"/>
            <a:ext cx="3561906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pic>
        <p:nvPicPr>
          <p:cNvPr id="219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5834" y="1209268"/>
            <a:ext cx="4604398" cy="406400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19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0020" y="238050"/>
            <a:ext cx="2794002" cy="175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4080" y="2667000"/>
            <a:ext cx="2692402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6" name="직사각형"/>
          <p:cNvSpPr/>
          <p:nvPr/>
        </p:nvSpPr>
        <p:spPr>
          <a:xfrm>
            <a:off x="9371990" y="2845199"/>
            <a:ext cx="1713979" cy="572887"/>
          </a:xfrm>
          <a:prstGeom prst="rect">
            <a:avLst/>
          </a:prstGeom>
          <a:ln w="12700">
            <a:solidFill>
              <a:srgbClr val="EA3423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97" name="직사각형"/>
          <p:cNvSpPr/>
          <p:nvPr/>
        </p:nvSpPr>
        <p:spPr>
          <a:xfrm>
            <a:off x="5933675" y="3595530"/>
            <a:ext cx="614055" cy="370839"/>
          </a:xfrm>
          <a:prstGeom prst="rect">
            <a:avLst/>
          </a:prstGeom>
          <a:solidFill>
            <a:srgbClr val="EA3423">
              <a:alpha val="16987"/>
            </a:srgbClr>
          </a:solidFill>
          <a:ln w="12700">
            <a:solidFill>
              <a:srgbClr val="EA3423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98" name="선"/>
          <p:cNvSpPr/>
          <p:nvPr/>
        </p:nvSpPr>
        <p:spPr>
          <a:xfrm flipH="1">
            <a:off x="6554008" y="3139960"/>
            <a:ext cx="2792608" cy="601225"/>
          </a:xfrm>
          <a:prstGeom prst="line">
            <a:avLst/>
          </a:prstGeom>
          <a:ln w="12700">
            <a:solidFill>
              <a:srgbClr val="EA3423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201" name="이미지"/>
          <p:cNvGrpSpPr/>
          <p:nvPr/>
        </p:nvGrpSpPr>
        <p:grpSpPr>
          <a:xfrm>
            <a:off x="596900" y="3460750"/>
            <a:ext cx="2237239" cy="1132605"/>
            <a:chOff x="0" y="0"/>
            <a:chExt cx="2237238" cy="1132604"/>
          </a:xfrm>
        </p:grpSpPr>
        <p:pic>
          <p:nvPicPr>
            <p:cNvPr id="2199" name="image224.png" descr="image224.png"/>
            <p:cNvPicPr>
              <a:picLocks noChangeAspect="1"/>
            </p:cNvPicPr>
            <p:nvPr/>
          </p:nvPicPr>
          <p:blipFill>
            <a:blip r:embed="rId5">
              <a:alphaModFix amt="50000"/>
              <a:extLst/>
            </a:blip>
            <a:stretch>
              <a:fillRect/>
            </a:stretch>
          </p:blipFill>
          <p:spPr>
            <a:xfrm>
              <a:off x="6350" y="6350"/>
              <a:ext cx="2224539" cy="11199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0" name="직사각형"/>
            <p:cNvSpPr/>
            <p:nvPr/>
          </p:nvSpPr>
          <p:spPr>
            <a:xfrm>
              <a:off x="0" y="0"/>
              <a:ext cx="2237239" cy="1132605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202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12032" y="5777052"/>
            <a:ext cx="4372189" cy="76182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2205" name="그룹"/>
          <p:cNvGrpSpPr/>
          <p:nvPr/>
        </p:nvGrpSpPr>
        <p:grpSpPr>
          <a:xfrm>
            <a:off x="464054" y="3282895"/>
            <a:ext cx="254009" cy="254009"/>
            <a:chOff x="0" y="0"/>
            <a:chExt cx="254007" cy="254007"/>
          </a:xfrm>
        </p:grpSpPr>
        <p:sp>
          <p:nvSpPr>
            <p:cNvPr id="220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04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08" name="이미지"/>
          <p:cNvGrpSpPr/>
          <p:nvPr/>
        </p:nvGrpSpPr>
        <p:grpSpPr>
          <a:xfrm>
            <a:off x="6328523" y="1666468"/>
            <a:ext cx="2844209" cy="1546170"/>
            <a:chOff x="0" y="0"/>
            <a:chExt cx="2844208" cy="1546168"/>
          </a:xfrm>
        </p:grpSpPr>
        <p:pic>
          <p:nvPicPr>
            <p:cNvPr id="2206" name="image226.png" descr="image226.png"/>
            <p:cNvPicPr>
              <a:picLocks noChangeAspect="1"/>
            </p:cNvPicPr>
            <p:nvPr/>
          </p:nvPicPr>
          <p:blipFill>
            <a:blip r:embed="rId7">
              <a:alphaModFix amt="50000"/>
              <a:extLst/>
            </a:blip>
            <a:stretch>
              <a:fillRect/>
            </a:stretch>
          </p:blipFill>
          <p:spPr>
            <a:xfrm>
              <a:off x="6350" y="6350"/>
              <a:ext cx="2831509" cy="1533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7" name="직사각형"/>
            <p:cNvSpPr/>
            <p:nvPr/>
          </p:nvSpPr>
          <p:spPr>
            <a:xfrm>
              <a:off x="0" y="0"/>
              <a:ext cx="2844209" cy="1546169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209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6733" y="5700176"/>
            <a:ext cx="4131296" cy="8713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2" name="그룹"/>
          <p:cNvGrpSpPr/>
          <p:nvPr/>
        </p:nvGrpSpPr>
        <p:grpSpPr>
          <a:xfrm>
            <a:off x="6113697" y="2312547"/>
            <a:ext cx="254009" cy="254009"/>
            <a:chOff x="0" y="0"/>
            <a:chExt cx="254007" cy="254007"/>
          </a:xfrm>
        </p:grpSpPr>
        <p:sp>
          <p:nvSpPr>
            <p:cNvPr id="221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11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15" name="그룹"/>
          <p:cNvGrpSpPr/>
          <p:nvPr/>
        </p:nvGrpSpPr>
        <p:grpSpPr>
          <a:xfrm>
            <a:off x="340045" y="5552882"/>
            <a:ext cx="254009" cy="254009"/>
            <a:chOff x="0" y="0"/>
            <a:chExt cx="254007" cy="254007"/>
          </a:xfrm>
        </p:grpSpPr>
        <p:sp>
          <p:nvSpPr>
            <p:cNvPr id="221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14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18" name="그룹"/>
          <p:cNvGrpSpPr/>
          <p:nvPr/>
        </p:nvGrpSpPr>
        <p:grpSpPr>
          <a:xfrm>
            <a:off x="4490707" y="5648246"/>
            <a:ext cx="254009" cy="254009"/>
            <a:chOff x="0" y="0"/>
            <a:chExt cx="254007" cy="254007"/>
          </a:xfrm>
        </p:grpSpPr>
        <p:sp>
          <p:nvSpPr>
            <p:cNvPr id="221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17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직사각형"/>
          <p:cNvSpPr/>
          <p:nvPr/>
        </p:nvSpPr>
        <p:spPr>
          <a:xfrm>
            <a:off x="294033" y="5500868"/>
            <a:ext cx="8128001" cy="127000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221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222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3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224" name="Прямоугольник 7"/>
          <p:cNvSpPr txBox="1"/>
          <p:nvPr/>
        </p:nvSpPr>
        <p:spPr>
          <a:xfrm>
            <a:off x="2181929" y="199304"/>
            <a:ext cx="2868419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 - 최근 본 상품</a:t>
            </a:r>
          </a:p>
        </p:txBody>
      </p:sp>
      <p:sp>
        <p:nvSpPr>
          <p:cNvPr id="2225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226" name="직사각형"/>
          <p:cNvSpPr/>
          <p:nvPr/>
        </p:nvSpPr>
        <p:spPr>
          <a:xfrm>
            <a:off x="8619328" y="4674408"/>
            <a:ext cx="3561906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227" name="직사각형"/>
          <p:cNvSpPr/>
          <p:nvPr/>
        </p:nvSpPr>
        <p:spPr>
          <a:xfrm>
            <a:off x="8619328" y="2343958"/>
            <a:ext cx="3561906" cy="220168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pic>
        <p:nvPicPr>
          <p:cNvPr id="222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5812" y="654435"/>
            <a:ext cx="2988939" cy="1329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7683" y="2805596"/>
            <a:ext cx="2165201" cy="1625609"/>
          </a:xfrm>
          <a:prstGeom prst="rect">
            <a:avLst/>
          </a:prstGeom>
          <a:ln w="12700">
            <a:miter lim="400000"/>
          </a:ln>
        </p:spPr>
      </p:pic>
      <p:sp>
        <p:nvSpPr>
          <p:cNvPr id="2230" name="flex를 사용해서 아이템 가로배치"/>
          <p:cNvSpPr txBox="1"/>
          <p:nvPr/>
        </p:nvSpPr>
        <p:spPr>
          <a:xfrm>
            <a:off x="9473183" y="2457810"/>
            <a:ext cx="185419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flex를 사용해서 아이템 가로배치</a:t>
            </a:r>
          </a:p>
        </p:txBody>
      </p:sp>
      <p:sp>
        <p:nvSpPr>
          <p:cNvPr id="2231" name="최근 본 상품 주요 구조"/>
          <p:cNvSpPr txBox="1"/>
          <p:nvPr/>
        </p:nvSpPr>
        <p:spPr>
          <a:xfrm>
            <a:off x="9739883" y="247561"/>
            <a:ext cx="132079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최근 본 상품 주요 구조</a:t>
            </a:r>
          </a:p>
        </p:txBody>
      </p:sp>
      <p:sp>
        <p:nvSpPr>
          <p:cNvPr id="2232" name="직사각형"/>
          <p:cNvSpPr/>
          <p:nvPr/>
        </p:nvSpPr>
        <p:spPr>
          <a:xfrm>
            <a:off x="9315132" y="2811946"/>
            <a:ext cx="2170301" cy="686252"/>
          </a:xfrm>
          <a:prstGeom prst="rect">
            <a:avLst/>
          </a:prstGeom>
          <a:ln w="12700">
            <a:solidFill>
              <a:srgbClr val="EA3423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23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3709" y="1397000"/>
            <a:ext cx="4704389" cy="406400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2234" name="직사각형"/>
          <p:cNvSpPr/>
          <p:nvPr/>
        </p:nvSpPr>
        <p:spPr>
          <a:xfrm>
            <a:off x="3485069" y="2983399"/>
            <a:ext cx="4035647" cy="1270004"/>
          </a:xfrm>
          <a:prstGeom prst="rect">
            <a:avLst/>
          </a:prstGeom>
          <a:solidFill>
            <a:srgbClr val="EA3423">
              <a:alpha val="16987"/>
            </a:srgbClr>
          </a:solidFill>
          <a:ln w="12700">
            <a:solidFill>
              <a:srgbClr val="EA3423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235" name="선"/>
          <p:cNvSpPr/>
          <p:nvPr/>
        </p:nvSpPr>
        <p:spPr>
          <a:xfrm flipH="1">
            <a:off x="7565098" y="3139959"/>
            <a:ext cx="1781518" cy="468758"/>
          </a:xfrm>
          <a:prstGeom prst="line">
            <a:avLst/>
          </a:prstGeom>
          <a:ln w="12700">
            <a:solidFill>
              <a:srgbClr val="EA3423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238" name="이미지"/>
          <p:cNvGrpSpPr/>
          <p:nvPr/>
        </p:nvGrpSpPr>
        <p:grpSpPr>
          <a:xfrm>
            <a:off x="555224" y="2974713"/>
            <a:ext cx="2881118" cy="1582089"/>
            <a:chOff x="0" y="0"/>
            <a:chExt cx="2881117" cy="1582088"/>
          </a:xfrm>
        </p:grpSpPr>
        <p:pic>
          <p:nvPicPr>
            <p:cNvPr id="2236" name="image231.png" descr="image231.png"/>
            <p:cNvPicPr>
              <a:picLocks noChangeAspect="1"/>
            </p:cNvPicPr>
            <p:nvPr/>
          </p:nvPicPr>
          <p:blipFill>
            <a:blip r:embed="rId5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2868418" cy="1569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7" name="직사각형"/>
            <p:cNvSpPr/>
            <p:nvPr/>
          </p:nvSpPr>
          <p:spPr>
            <a:xfrm>
              <a:off x="0" y="0"/>
              <a:ext cx="2881118" cy="1582089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23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6516" y="5657984"/>
            <a:ext cx="5669457" cy="95577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2242" name="그룹"/>
          <p:cNvGrpSpPr/>
          <p:nvPr/>
        </p:nvGrpSpPr>
        <p:grpSpPr>
          <a:xfrm>
            <a:off x="411275" y="2897703"/>
            <a:ext cx="254009" cy="254009"/>
            <a:chOff x="0" y="0"/>
            <a:chExt cx="254007" cy="254007"/>
          </a:xfrm>
        </p:grpSpPr>
        <p:sp>
          <p:nvSpPr>
            <p:cNvPr id="224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41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45" name="그룹"/>
          <p:cNvGrpSpPr/>
          <p:nvPr/>
        </p:nvGrpSpPr>
        <p:grpSpPr>
          <a:xfrm>
            <a:off x="338174" y="5556452"/>
            <a:ext cx="254009" cy="254009"/>
            <a:chOff x="0" y="0"/>
            <a:chExt cx="254007" cy="254007"/>
          </a:xfrm>
        </p:grpSpPr>
        <p:sp>
          <p:nvSpPr>
            <p:cNvPr id="224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44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직사각형"/>
          <p:cNvSpPr/>
          <p:nvPr/>
        </p:nvSpPr>
        <p:spPr>
          <a:xfrm>
            <a:off x="294033" y="5500868"/>
            <a:ext cx="8128001" cy="127000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24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249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0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251" name="Прямоугольник 7"/>
          <p:cNvSpPr txBox="1"/>
          <p:nvPr/>
        </p:nvSpPr>
        <p:spPr>
          <a:xfrm>
            <a:off x="2181929" y="199304"/>
            <a:ext cx="2487419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 - 펀딩조회</a:t>
            </a:r>
          </a:p>
        </p:txBody>
      </p:sp>
      <p:sp>
        <p:nvSpPr>
          <p:cNvPr id="2252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253" name="직사각형"/>
          <p:cNvSpPr/>
          <p:nvPr/>
        </p:nvSpPr>
        <p:spPr>
          <a:xfrm>
            <a:off x="8619328" y="4674408"/>
            <a:ext cx="3561906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254" name="직사각형"/>
          <p:cNvSpPr/>
          <p:nvPr/>
        </p:nvSpPr>
        <p:spPr>
          <a:xfrm>
            <a:off x="8619328" y="2343958"/>
            <a:ext cx="3561906" cy="220168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pic>
        <p:nvPicPr>
          <p:cNvPr id="225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035" y="1209268"/>
            <a:ext cx="4979996" cy="406400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25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2536" y="351705"/>
            <a:ext cx="2295490" cy="152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9330" y="2682800"/>
            <a:ext cx="2501902" cy="1524002"/>
          </a:xfrm>
          <a:prstGeom prst="rect">
            <a:avLst/>
          </a:prstGeom>
          <a:ln w="12700">
            <a:miter lim="400000"/>
          </a:ln>
        </p:spPr>
      </p:pic>
      <p:sp>
        <p:nvSpPr>
          <p:cNvPr id="2258" name="직사각형"/>
          <p:cNvSpPr/>
          <p:nvPr/>
        </p:nvSpPr>
        <p:spPr>
          <a:xfrm>
            <a:off x="2621070" y="3862156"/>
            <a:ext cx="4167305" cy="370839"/>
          </a:xfrm>
          <a:prstGeom prst="rect">
            <a:avLst/>
          </a:prstGeom>
          <a:solidFill>
            <a:srgbClr val="EA3423">
              <a:alpha val="16987"/>
            </a:srgbClr>
          </a:solidFill>
          <a:ln w="12700">
            <a:solidFill>
              <a:srgbClr val="EA3423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259" name="선"/>
          <p:cNvSpPr/>
          <p:nvPr/>
        </p:nvSpPr>
        <p:spPr>
          <a:xfrm flipH="1">
            <a:off x="6777020" y="3342375"/>
            <a:ext cx="2357721" cy="708173"/>
          </a:xfrm>
          <a:prstGeom prst="line">
            <a:avLst/>
          </a:prstGeom>
          <a:ln w="12700">
            <a:solidFill>
              <a:srgbClr val="EA3423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260" name="이미지" descr="이미지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tretch>
            <a:fillRect/>
          </a:stretch>
        </p:blipFill>
        <p:spPr>
          <a:xfrm>
            <a:off x="1053211" y="2998700"/>
            <a:ext cx="2282790" cy="73142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26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8154" y="5780269"/>
            <a:ext cx="2413001" cy="71120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262" name="이미지" descr="이미지"/>
          <p:cNvPicPr>
            <a:picLocks noChangeAspect="1"/>
          </p:cNvPicPr>
          <p:nvPr/>
        </p:nvPicPr>
        <p:blipFill>
          <a:blip r:embed="rId7">
            <a:alphaModFix amt="60000"/>
            <a:extLst/>
          </a:blip>
          <a:stretch>
            <a:fillRect/>
          </a:stretch>
        </p:blipFill>
        <p:spPr>
          <a:xfrm>
            <a:off x="591582" y="4278946"/>
            <a:ext cx="2083203" cy="67310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263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13299" y="5781601"/>
            <a:ext cx="1384301" cy="67310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264" name="이미지" descr="이미지"/>
          <p:cNvPicPr>
            <a:picLocks noChangeAspect="1"/>
          </p:cNvPicPr>
          <p:nvPr/>
        </p:nvPicPr>
        <p:blipFill>
          <a:blip r:embed="rId9">
            <a:alphaModFix amt="60000"/>
            <a:extLst/>
          </a:blip>
          <a:stretch>
            <a:fillRect/>
          </a:stretch>
        </p:blipFill>
        <p:spPr>
          <a:xfrm>
            <a:off x="6027791" y="2689150"/>
            <a:ext cx="2703444" cy="83730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265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900282" y="5768901"/>
            <a:ext cx="1397001" cy="69850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266" name="이미지" descr="이미지"/>
          <p:cNvPicPr>
            <a:picLocks noChangeAspect="1"/>
          </p:cNvPicPr>
          <p:nvPr/>
        </p:nvPicPr>
        <p:blipFill>
          <a:blip r:embed="rId11">
            <a:alphaModFix amt="60000"/>
            <a:extLst/>
          </a:blip>
          <a:stretch>
            <a:fillRect/>
          </a:stretch>
        </p:blipFill>
        <p:spPr>
          <a:xfrm>
            <a:off x="6348803" y="4503201"/>
            <a:ext cx="2404391" cy="77641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267" name="이미지" descr="이미지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99965" y="5728182"/>
            <a:ext cx="1460501" cy="71120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2270" name="그룹"/>
          <p:cNvGrpSpPr/>
          <p:nvPr/>
        </p:nvGrpSpPr>
        <p:grpSpPr>
          <a:xfrm>
            <a:off x="866900" y="2897704"/>
            <a:ext cx="254009" cy="254009"/>
            <a:chOff x="0" y="0"/>
            <a:chExt cx="254007" cy="254007"/>
          </a:xfrm>
        </p:grpSpPr>
        <p:sp>
          <p:nvSpPr>
            <p:cNvPr id="226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69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73" name="그룹"/>
          <p:cNvGrpSpPr/>
          <p:nvPr/>
        </p:nvGrpSpPr>
        <p:grpSpPr>
          <a:xfrm>
            <a:off x="438315" y="4089807"/>
            <a:ext cx="254009" cy="254009"/>
            <a:chOff x="0" y="0"/>
            <a:chExt cx="254007" cy="254007"/>
          </a:xfrm>
        </p:grpSpPr>
        <p:sp>
          <p:nvSpPr>
            <p:cNvPr id="227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72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76" name="그룹"/>
          <p:cNvGrpSpPr/>
          <p:nvPr/>
        </p:nvGrpSpPr>
        <p:grpSpPr>
          <a:xfrm>
            <a:off x="650296" y="5648247"/>
            <a:ext cx="254009" cy="254009"/>
            <a:chOff x="0" y="0"/>
            <a:chExt cx="254007" cy="254007"/>
          </a:xfrm>
        </p:grpSpPr>
        <p:sp>
          <p:nvSpPr>
            <p:cNvPr id="227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75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79" name="그룹"/>
          <p:cNvGrpSpPr/>
          <p:nvPr/>
        </p:nvGrpSpPr>
        <p:grpSpPr>
          <a:xfrm>
            <a:off x="3298634" y="5648247"/>
            <a:ext cx="254009" cy="254009"/>
            <a:chOff x="0" y="0"/>
            <a:chExt cx="254007" cy="254007"/>
          </a:xfrm>
        </p:grpSpPr>
        <p:sp>
          <p:nvSpPr>
            <p:cNvPr id="227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78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82" name="그룹"/>
          <p:cNvGrpSpPr/>
          <p:nvPr/>
        </p:nvGrpSpPr>
        <p:grpSpPr>
          <a:xfrm>
            <a:off x="5968995" y="2559960"/>
            <a:ext cx="254009" cy="254009"/>
            <a:chOff x="0" y="0"/>
            <a:chExt cx="254007" cy="254007"/>
          </a:xfrm>
        </p:grpSpPr>
        <p:sp>
          <p:nvSpPr>
            <p:cNvPr id="228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81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285" name="그룹"/>
          <p:cNvGrpSpPr/>
          <p:nvPr/>
        </p:nvGrpSpPr>
        <p:grpSpPr>
          <a:xfrm>
            <a:off x="4846125" y="5648247"/>
            <a:ext cx="254009" cy="254009"/>
            <a:chOff x="0" y="0"/>
            <a:chExt cx="254007" cy="254007"/>
          </a:xfrm>
        </p:grpSpPr>
        <p:sp>
          <p:nvSpPr>
            <p:cNvPr id="228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84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288" name="그룹"/>
          <p:cNvGrpSpPr/>
          <p:nvPr/>
        </p:nvGrpSpPr>
        <p:grpSpPr>
          <a:xfrm>
            <a:off x="6284763" y="5648247"/>
            <a:ext cx="254009" cy="254009"/>
            <a:chOff x="0" y="0"/>
            <a:chExt cx="254007" cy="254007"/>
          </a:xfrm>
        </p:grpSpPr>
        <p:sp>
          <p:nvSpPr>
            <p:cNvPr id="228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87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291" name="그룹"/>
          <p:cNvGrpSpPr/>
          <p:nvPr/>
        </p:nvGrpSpPr>
        <p:grpSpPr>
          <a:xfrm>
            <a:off x="3490721" y="4704388"/>
            <a:ext cx="254009" cy="254009"/>
            <a:chOff x="0" y="0"/>
            <a:chExt cx="254007" cy="254007"/>
          </a:xfrm>
        </p:grpSpPr>
        <p:sp>
          <p:nvSpPr>
            <p:cNvPr id="228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90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2294" name="그룹"/>
          <p:cNvGrpSpPr/>
          <p:nvPr/>
        </p:nvGrpSpPr>
        <p:grpSpPr>
          <a:xfrm>
            <a:off x="6284763" y="4386655"/>
            <a:ext cx="254009" cy="254009"/>
            <a:chOff x="0" y="0"/>
            <a:chExt cx="254007" cy="254007"/>
          </a:xfrm>
        </p:grpSpPr>
        <p:sp>
          <p:nvSpPr>
            <p:cNvPr id="229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293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297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98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299" name="Прямоугольник 7"/>
          <p:cNvSpPr txBox="1"/>
          <p:nvPr/>
        </p:nvSpPr>
        <p:spPr>
          <a:xfrm>
            <a:off x="2181929" y="199304"/>
            <a:ext cx="2248659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 - 포인트</a:t>
            </a:r>
          </a:p>
        </p:txBody>
      </p:sp>
      <p:sp>
        <p:nvSpPr>
          <p:cNvPr id="2300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301" name="직사각형"/>
          <p:cNvSpPr/>
          <p:nvPr/>
        </p:nvSpPr>
        <p:spPr>
          <a:xfrm>
            <a:off x="8619328" y="4674408"/>
            <a:ext cx="3561906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302" name="직사각형"/>
          <p:cNvSpPr/>
          <p:nvPr/>
        </p:nvSpPr>
        <p:spPr>
          <a:xfrm>
            <a:off x="8619328" y="2343958"/>
            <a:ext cx="3561906" cy="220168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pic>
        <p:nvPicPr>
          <p:cNvPr id="230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3571" y="1209266"/>
            <a:ext cx="5048926" cy="406400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30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7122" y="629289"/>
            <a:ext cx="3006321" cy="97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3133" y="2599917"/>
            <a:ext cx="2914299" cy="1282704"/>
          </a:xfrm>
          <a:prstGeom prst="rect">
            <a:avLst/>
          </a:prstGeom>
          <a:ln w="12700">
            <a:miter lim="400000"/>
          </a:ln>
        </p:spPr>
      </p:pic>
      <p:sp>
        <p:nvSpPr>
          <p:cNvPr id="2306" name="포인트페이지 주요 구조"/>
          <p:cNvSpPr txBox="1"/>
          <p:nvPr/>
        </p:nvSpPr>
        <p:spPr>
          <a:xfrm>
            <a:off x="9715754" y="247561"/>
            <a:ext cx="136905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포인트페이지 주요 구조</a:t>
            </a:r>
          </a:p>
        </p:txBody>
      </p:sp>
      <p:sp>
        <p:nvSpPr>
          <p:cNvPr id="2307" name="포인트 테이블의 첫번째 열은 중앙정렬"/>
          <p:cNvSpPr txBox="1"/>
          <p:nvPr/>
        </p:nvSpPr>
        <p:spPr>
          <a:xfrm>
            <a:off x="9322054" y="4159770"/>
            <a:ext cx="215645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포인트 테이블의 첫번째 열은 중앙정렬</a:t>
            </a:r>
          </a:p>
        </p:txBody>
      </p:sp>
      <p:sp>
        <p:nvSpPr>
          <p:cNvPr id="2308" name="직사각형"/>
          <p:cNvSpPr/>
          <p:nvPr/>
        </p:nvSpPr>
        <p:spPr>
          <a:xfrm>
            <a:off x="8997632" y="2628899"/>
            <a:ext cx="2792050" cy="598834"/>
          </a:xfrm>
          <a:prstGeom prst="rect">
            <a:avLst/>
          </a:prstGeom>
          <a:ln w="12700">
            <a:solidFill>
              <a:srgbClr val="EA3423"/>
            </a:solidFill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309" name="직사각형"/>
          <p:cNvSpPr/>
          <p:nvPr/>
        </p:nvSpPr>
        <p:spPr>
          <a:xfrm>
            <a:off x="2596831" y="3581398"/>
            <a:ext cx="470768" cy="1674107"/>
          </a:xfrm>
          <a:prstGeom prst="rect">
            <a:avLst/>
          </a:prstGeom>
          <a:solidFill>
            <a:srgbClr val="EA3423">
              <a:alpha val="16987"/>
            </a:srgbClr>
          </a:solidFill>
          <a:ln w="12700">
            <a:solidFill>
              <a:srgbClr val="EA3423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2312" name="이미지"/>
          <p:cNvGrpSpPr/>
          <p:nvPr/>
        </p:nvGrpSpPr>
        <p:grpSpPr>
          <a:xfrm>
            <a:off x="355781" y="3665985"/>
            <a:ext cx="1958863" cy="1304191"/>
            <a:chOff x="0" y="0"/>
            <a:chExt cx="1958861" cy="1304189"/>
          </a:xfrm>
        </p:grpSpPr>
        <p:pic>
          <p:nvPicPr>
            <p:cNvPr id="2310" name="image239.png" descr="image239.png"/>
            <p:cNvPicPr>
              <a:picLocks noChangeAspect="1"/>
            </p:cNvPicPr>
            <p:nvPr/>
          </p:nvPicPr>
          <p:blipFill>
            <a:blip r:embed="rId5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1946162" cy="12914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1" name="직사각형"/>
            <p:cNvSpPr/>
            <p:nvPr/>
          </p:nvSpPr>
          <p:spPr>
            <a:xfrm>
              <a:off x="0" y="0"/>
              <a:ext cx="1958862" cy="1304190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31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6422" y="5856709"/>
            <a:ext cx="3721741" cy="5952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16" name="이미지"/>
          <p:cNvGrpSpPr/>
          <p:nvPr/>
        </p:nvGrpSpPr>
        <p:grpSpPr>
          <a:xfrm>
            <a:off x="4118571" y="4296540"/>
            <a:ext cx="1762866" cy="1279124"/>
            <a:chOff x="0" y="0"/>
            <a:chExt cx="1762865" cy="1279122"/>
          </a:xfrm>
        </p:grpSpPr>
        <p:pic>
          <p:nvPicPr>
            <p:cNvPr id="2314" name="image241.png" descr="image241.png"/>
            <p:cNvPicPr>
              <a:picLocks noChangeAspect="1"/>
            </p:cNvPicPr>
            <p:nvPr/>
          </p:nvPicPr>
          <p:blipFill>
            <a:blip r:embed="rId7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1750166" cy="12664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5" name="직사각형"/>
            <p:cNvSpPr/>
            <p:nvPr/>
          </p:nvSpPr>
          <p:spPr>
            <a:xfrm>
              <a:off x="0" y="0"/>
              <a:ext cx="1762866" cy="1279123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317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50071" y="6008461"/>
            <a:ext cx="5496067" cy="682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0" name="이미지"/>
          <p:cNvGrpSpPr/>
          <p:nvPr/>
        </p:nvGrpSpPr>
        <p:grpSpPr>
          <a:xfrm>
            <a:off x="6267777" y="3491779"/>
            <a:ext cx="1958862" cy="1431901"/>
            <a:chOff x="0" y="0"/>
            <a:chExt cx="1958861" cy="1431900"/>
          </a:xfrm>
        </p:grpSpPr>
        <p:pic>
          <p:nvPicPr>
            <p:cNvPr id="2318" name="image243.png" descr="image243.png"/>
            <p:cNvPicPr>
              <a:picLocks noChangeAspect="1"/>
            </p:cNvPicPr>
            <p:nvPr/>
          </p:nvPicPr>
          <p:blipFill>
            <a:blip r:embed="rId9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1946162" cy="1419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9" name="직사각형"/>
            <p:cNvSpPr/>
            <p:nvPr/>
          </p:nvSpPr>
          <p:spPr>
            <a:xfrm>
              <a:off x="0" y="0"/>
              <a:ext cx="1958862" cy="1431901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321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168194" y="5377931"/>
            <a:ext cx="5459821" cy="5322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4" name="그룹"/>
          <p:cNvGrpSpPr/>
          <p:nvPr/>
        </p:nvGrpSpPr>
        <p:grpSpPr>
          <a:xfrm>
            <a:off x="326961" y="3476858"/>
            <a:ext cx="254009" cy="254009"/>
            <a:chOff x="0" y="0"/>
            <a:chExt cx="254007" cy="254007"/>
          </a:xfrm>
        </p:grpSpPr>
        <p:sp>
          <p:nvSpPr>
            <p:cNvPr id="232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23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327" name="그룹"/>
          <p:cNvGrpSpPr/>
          <p:nvPr/>
        </p:nvGrpSpPr>
        <p:grpSpPr>
          <a:xfrm>
            <a:off x="3971717" y="4191076"/>
            <a:ext cx="254009" cy="254009"/>
            <a:chOff x="0" y="0"/>
            <a:chExt cx="254007" cy="254007"/>
          </a:xfrm>
        </p:grpSpPr>
        <p:sp>
          <p:nvSpPr>
            <p:cNvPr id="232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26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330" name="그룹"/>
          <p:cNvGrpSpPr/>
          <p:nvPr/>
        </p:nvGrpSpPr>
        <p:grpSpPr>
          <a:xfrm>
            <a:off x="6055180" y="3476858"/>
            <a:ext cx="254009" cy="254009"/>
            <a:chOff x="0" y="0"/>
            <a:chExt cx="254007" cy="254007"/>
          </a:xfrm>
        </p:grpSpPr>
        <p:sp>
          <p:nvSpPr>
            <p:cNvPr id="232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29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331" name="선"/>
          <p:cNvSpPr/>
          <p:nvPr/>
        </p:nvSpPr>
        <p:spPr>
          <a:xfrm flipV="1">
            <a:off x="2325248" y="3561445"/>
            <a:ext cx="272975" cy="604922"/>
          </a:xfrm>
          <a:prstGeom prst="line">
            <a:avLst/>
          </a:prstGeom>
          <a:ln w="12700">
            <a:solidFill>
              <a:srgbClr val="EA3423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32" name="선"/>
          <p:cNvSpPr/>
          <p:nvPr/>
        </p:nvSpPr>
        <p:spPr>
          <a:xfrm flipH="1" flipV="1">
            <a:off x="2899352" y="3538097"/>
            <a:ext cx="1332128" cy="783431"/>
          </a:xfrm>
          <a:prstGeom prst="line">
            <a:avLst/>
          </a:prstGeom>
          <a:ln w="12700">
            <a:solidFill>
              <a:srgbClr val="EA3423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33" name="선"/>
          <p:cNvSpPr/>
          <p:nvPr/>
        </p:nvSpPr>
        <p:spPr>
          <a:xfrm flipH="1" flipV="1">
            <a:off x="3121953" y="3473084"/>
            <a:ext cx="2928661" cy="103608"/>
          </a:xfrm>
          <a:prstGeom prst="line">
            <a:avLst/>
          </a:prstGeom>
          <a:ln w="12700">
            <a:solidFill>
              <a:srgbClr val="EA3423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336" name="그룹"/>
          <p:cNvGrpSpPr/>
          <p:nvPr/>
        </p:nvGrpSpPr>
        <p:grpSpPr>
          <a:xfrm>
            <a:off x="181727" y="5725409"/>
            <a:ext cx="254008" cy="254009"/>
            <a:chOff x="0" y="0"/>
            <a:chExt cx="254007" cy="254007"/>
          </a:xfrm>
        </p:grpSpPr>
        <p:sp>
          <p:nvSpPr>
            <p:cNvPr id="233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35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339" name="그룹"/>
          <p:cNvGrpSpPr/>
          <p:nvPr/>
        </p:nvGrpSpPr>
        <p:grpSpPr>
          <a:xfrm>
            <a:off x="6055180" y="5927636"/>
            <a:ext cx="254009" cy="254009"/>
            <a:chOff x="0" y="0"/>
            <a:chExt cx="254007" cy="254007"/>
          </a:xfrm>
        </p:grpSpPr>
        <p:sp>
          <p:nvSpPr>
            <p:cNvPr id="233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38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342" name="그룹"/>
          <p:cNvGrpSpPr/>
          <p:nvPr/>
        </p:nvGrpSpPr>
        <p:grpSpPr>
          <a:xfrm>
            <a:off x="6055180" y="5298653"/>
            <a:ext cx="254009" cy="254009"/>
            <a:chOff x="0" y="0"/>
            <a:chExt cx="254007" cy="254007"/>
          </a:xfrm>
        </p:grpSpPr>
        <p:sp>
          <p:nvSpPr>
            <p:cNvPr id="234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41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직사각형"/>
          <p:cNvSpPr/>
          <p:nvPr/>
        </p:nvSpPr>
        <p:spPr>
          <a:xfrm>
            <a:off x="294033" y="5500868"/>
            <a:ext cx="8128001" cy="127000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345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346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47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348" name="Прямоугольник 7"/>
          <p:cNvSpPr txBox="1"/>
          <p:nvPr/>
        </p:nvSpPr>
        <p:spPr>
          <a:xfrm>
            <a:off x="2181929" y="199304"/>
            <a:ext cx="2964939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 - 회원정보변경</a:t>
            </a:r>
          </a:p>
        </p:txBody>
      </p:sp>
      <p:sp>
        <p:nvSpPr>
          <p:cNvPr id="2349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350" name="직사각형"/>
          <p:cNvSpPr/>
          <p:nvPr/>
        </p:nvSpPr>
        <p:spPr>
          <a:xfrm>
            <a:off x="8619328" y="4674408"/>
            <a:ext cx="3561906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351" name="직사각형"/>
          <p:cNvSpPr/>
          <p:nvPr/>
        </p:nvSpPr>
        <p:spPr>
          <a:xfrm>
            <a:off x="8619328" y="2343958"/>
            <a:ext cx="3561906" cy="220168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pic>
        <p:nvPicPr>
          <p:cNvPr id="23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067" y="1209268"/>
            <a:ext cx="4899364" cy="301228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35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5480" y="244400"/>
            <a:ext cx="3149602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03330" y="3035300"/>
            <a:ext cx="1993902" cy="78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33402" y="4379829"/>
            <a:ext cx="2669746" cy="96276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2356" name="선"/>
          <p:cNvSpPr/>
          <p:nvPr/>
        </p:nvSpPr>
        <p:spPr>
          <a:xfrm>
            <a:off x="4928058" y="3385098"/>
            <a:ext cx="605507" cy="972116"/>
          </a:xfrm>
          <a:prstGeom prst="line">
            <a:avLst/>
          </a:prstGeom>
          <a:ln w="12700">
            <a:solidFill>
              <a:srgbClr val="EA3423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57" name="포인트 테이블의 첫번째 열은 중앙정렬"/>
          <p:cNvSpPr txBox="1"/>
          <p:nvPr/>
        </p:nvSpPr>
        <p:spPr>
          <a:xfrm>
            <a:off x="8930385" y="3998178"/>
            <a:ext cx="293979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변경 버튼 누르면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Table item이 display: none 에서 table-row 로 변경</a:t>
            </a:r>
          </a:p>
        </p:txBody>
      </p:sp>
      <p:grpSp>
        <p:nvGrpSpPr>
          <p:cNvPr id="2360" name="이미지"/>
          <p:cNvGrpSpPr/>
          <p:nvPr/>
        </p:nvGrpSpPr>
        <p:grpSpPr>
          <a:xfrm>
            <a:off x="549437" y="4291793"/>
            <a:ext cx="1462241" cy="1138838"/>
            <a:chOff x="0" y="0"/>
            <a:chExt cx="1462240" cy="1138836"/>
          </a:xfrm>
        </p:grpSpPr>
        <p:pic>
          <p:nvPicPr>
            <p:cNvPr id="2358" name="image249.png" descr="image249.png"/>
            <p:cNvPicPr>
              <a:picLocks noChangeAspect="1"/>
            </p:cNvPicPr>
            <p:nvPr/>
          </p:nvPicPr>
          <p:blipFill>
            <a:blip r:embed="rId6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1449541" cy="1126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9" name="직사각형"/>
            <p:cNvSpPr/>
            <p:nvPr/>
          </p:nvSpPr>
          <p:spPr>
            <a:xfrm>
              <a:off x="0" y="0"/>
              <a:ext cx="1462241" cy="1138837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361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7378" y="6068448"/>
            <a:ext cx="4699568" cy="4881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64" name="이미지"/>
          <p:cNvGrpSpPr/>
          <p:nvPr/>
        </p:nvGrpSpPr>
        <p:grpSpPr>
          <a:xfrm>
            <a:off x="5972535" y="992727"/>
            <a:ext cx="1500167" cy="647702"/>
            <a:chOff x="0" y="0"/>
            <a:chExt cx="1500165" cy="647701"/>
          </a:xfrm>
        </p:grpSpPr>
        <p:pic>
          <p:nvPicPr>
            <p:cNvPr id="2362" name="image251.png" descr="image251.png"/>
            <p:cNvPicPr>
              <a:picLocks noChangeAspect="1"/>
            </p:cNvPicPr>
            <p:nvPr/>
          </p:nvPicPr>
          <p:blipFill>
            <a:blip r:embed="rId8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1487466" cy="635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3" name="직사각형"/>
            <p:cNvSpPr/>
            <p:nvPr/>
          </p:nvSpPr>
          <p:spPr>
            <a:xfrm>
              <a:off x="0" y="0"/>
              <a:ext cx="1500166" cy="647702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67" name="이미지"/>
          <p:cNvGrpSpPr/>
          <p:nvPr/>
        </p:nvGrpSpPr>
        <p:grpSpPr>
          <a:xfrm>
            <a:off x="5972535" y="1669018"/>
            <a:ext cx="1657189" cy="647702"/>
            <a:chOff x="0" y="0"/>
            <a:chExt cx="1657187" cy="647701"/>
          </a:xfrm>
        </p:grpSpPr>
        <p:pic>
          <p:nvPicPr>
            <p:cNvPr id="2365" name="image252.png" descr="image252.png"/>
            <p:cNvPicPr>
              <a:picLocks noChangeAspect="1"/>
            </p:cNvPicPr>
            <p:nvPr/>
          </p:nvPicPr>
          <p:blipFill>
            <a:blip r:embed="rId9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1644488" cy="635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6" name="직사각형"/>
            <p:cNvSpPr/>
            <p:nvPr/>
          </p:nvSpPr>
          <p:spPr>
            <a:xfrm>
              <a:off x="0" y="0"/>
              <a:ext cx="1657188" cy="647702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70" name="이미지"/>
          <p:cNvGrpSpPr/>
          <p:nvPr/>
        </p:nvGrpSpPr>
        <p:grpSpPr>
          <a:xfrm>
            <a:off x="5972535" y="2345308"/>
            <a:ext cx="2359104" cy="647702"/>
            <a:chOff x="0" y="0"/>
            <a:chExt cx="2359103" cy="647701"/>
          </a:xfrm>
        </p:grpSpPr>
        <p:pic>
          <p:nvPicPr>
            <p:cNvPr id="2368" name="image253.png" descr="image253.png"/>
            <p:cNvPicPr>
              <a:picLocks noChangeAspect="1"/>
            </p:cNvPicPr>
            <p:nvPr/>
          </p:nvPicPr>
          <p:blipFill>
            <a:blip r:embed="rId10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2346404" cy="635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9" name="직사각형"/>
            <p:cNvSpPr/>
            <p:nvPr/>
          </p:nvSpPr>
          <p:spPr>
            <a:xfrm>
              <a:off x="0" y="0"/>
              <a:ext cx="2359104" cy="647702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73" name="이미지"/>
          <p:cNvGrpSpPr/>
          <p:nvPr/>
        </p:nvGrpSpPr>
        <p:grpSpPr>
          <a:xfrm>
            <a:off x="5972535" y="3021600"/>
            <a:ext cx="2715742" cy="647702"/>
            <a:chOff x="0" y="0"/>
            <a:chExt cx="2715741" cy="647701"/>
          </a:xfrm>
        </p:grpSpPr>
        <p:pic>
          <p:nvPicPr>
            <p:cNvPr id="2371" name="image254.png" descr="image254.png"/>
            <p:cNvPicPr>
              <a:picLocks noChangeAspect="1"/>
            </p:cNvPicPr>
            <p:nvPr/>
          </p:nvPicPr>
          <p:blipFill>
            <a:blip r:embed="rId11">
              <a:alphaModFix amt="60000"/>
              <a:extLst/>
            </a:blip>
            <a:stretch>
              <a:fillRect/>
            </a:stretch>
          </p:blipFill>
          <p:spPr>
            <a:xfrm>
              <a:off x="6350" y="6350"/>
              <a:ext cx="2703042" cy="635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2" name="직사각형"/>
            <p:cNvSpPr/>
            <p:nvPr/>
          </p:nvSpPr>
          <p:spPr>
            <a:xfrm>
              <a:off x="0" y="0"/>
              <a:ext cx="2715742" cy="647702"/>
            </a:xfrm>
            <a:prstGeom prst="rect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76" name="그룹"/>
          <p:cNvGrpSpPr/>
          <p:nvPr/>
        </p:nvGrpSpPr>
        <p:grpSpPr>
          <a:xfrm>
            <a:off x="405812" y="4151678"/>
            <a:ext cx="254008" cy="254009"/>
            <a:chOff x="0" y="0"/>
            <a:chExt cx="254007" cy="254007"/>
          </a:xfrm>
        </p:grpSpPr>
        <p:sp>
          <p:nvSpPr>
            <p:cNvPr id="237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75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377" name="선"/>
          <p:cNvSpPr/>
          <p:nvPr/>
        </p:nvSpPr>
        <p:spPr>
          <a:xfrm flipH="1">
            <a:off x="4995770" y="1325869"/>
            <a:ext cx="932990" cy="1845497"/>
          </a:xfrm>
          <a:prstGeom prst="line">
            <a:avLst/>
          </a:prstGeom>
          <a:ln w="12700">
            <a:solidFill>
              <a:srgbClr val="EA3423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380" name="그룹"/>
          <p:cNvGrpSpPr/>
          <p:nvPr/>
        </p:nvGrpSpPr>
        <p:grpSpPr>
          <a:xfrm>
            <a:off x="485875" y="6008864"/>
            <a:ext cx="254009" cy="254009"/>
            <a:chOff x="0" y="0"/>
            <a:chExt cx="254007" cy="254007"/>
          </a:xfrm>
        </p:grpSpPr>
        <p:sp>
          <p:nvSpPr>
            <p:cNvPr id="237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79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관리자페이지</a:t>
            </a:r>
          </a:p>
        </p:txBody>
      </p:sp>
      <p:sp>
        <p:nvSpPr>
          <p:cNvPr id="2383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84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87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388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89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90" name="Прямоугольник 7"/>
          <p:cNvSpPr txBox="1"/>
          <p:nvPr/>
        </p:nvSpPr>
        <p:spPr>
          <a:xfrm>
            <a:off x="2181929" y="184061"/>
            <a:ext cx="257860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회원 수정 및 삭제 PART</a:t>
            </a:r>
          </a:p>
        </p:txBody>
      </p:sp>
      <p:sp>
        <p:nvSpPr>
          <p:cNvPr id="2391" name="직사각형"/>
          <p:cNvSpPr/>
          <p:nvPr/>
        </p:nvSpPr>
        <p:spPr>
          <a:xfrm>
            <a:off x="8520679" y="134294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92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393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06296"/>
            <a:ext cx="8127999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4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155" y="5603187"/>
            <a:ext cx="4045328" cy="1243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5" name="그림 6" descr="그림 6"/>
          <p:cNvPicPr>
            <a:picLocks noChangeAspect="1"/>
          </p:cNvPicPr>
          <p:nvPr/>
        </p:nvPicPr>
        <p:blipFill>
          <a:blip r:embed="rId4">
            <a:alphaModFix amt="60000"/>
            <a:extLst/>
          </a:blip>
          <a:stretch>
            <a:fillRect/>
          </a:stretch>
        </p:blipFill>
        <p:spPr>
          <a:xfrm>
            <a:off x="8684662" y="2531665"/>
            <a:ext cx="2559125" cy="1568729"/>
          </a:xfrm>
          <a:prstGeom prst="rect">
            <a:avLst/>
          </a:prstGeom>
          <a:ln w="12700">
            <a:miter lim="400000"/>
          </a:ln>
          <a:effectLst>
            <a:outerShdw dist="50800" dir="5400000" rotWithShape="0">
              <a:srgbClr val="000000"/>
            </a:outerShdw>
          </a:effectLst>
        </p:spPr>
      </p:pic>
      <p:grpSp>
        <p:nvGrpSpPr>
          <p:cNvPr id="2398" name="그룹"/>
          <p:cNvGrpSpPr/>
          <p:nvPr/>
        </p:nvGrpSpPr>
        <p:grpSpPr>
          <a:xfrm>
            <a:off x="8604600" y="2396929"/>
            <a:ext cx="254007" cy="254007"/>
            <a:chOff x="-1" y="-1"/>
            <a:chExt cx="254006" cy="254006"/>
          </a:xfrm>
        </p:grpSpPr>
        <p:sp>
          <p:nvSpPr>
            <p:cNvPr id="239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97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399" name="그림 9" descr="그림 9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tretch>
            <a:fillRect/>
          </a:stretch>
        </p:blipFill>
        <p:spPr>
          <a:xfrm>
            <a:off x="8679088" y="4414906"/>
            <a:ext cx="3143252" cy="19716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2" name="그룹"/>
          <p:cNvGrpSpPr/>
          <p:nvPr/>
        </p:nvGrpSpPr>
        <p:grpSpPr>
          <a:xfrm>
            <a:off x="8526924" y="4309649"/>
            <a:ext cx="254007" cy="254007"/>
            <a:chOff x="-1" y="-1"/>
            <a:chExt cx="254006" cy="254006"/>
          </a:xfrm>
        </p:grpSpPr>
        <p:sp>
          <p:nvSpPr>
            <p:cNvPr id="240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01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403" name="그림 14" descr="그림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61042" y="5563491"/>
            <a:ext cx="4121661" cy="1216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6" name="그룹"/>
          <p:cNvGrpSpPr/>
          <p:nvPr/>
        </p:nvGrpSpPr>
        <p:grpSpPr>
          <a:xfrm>
            <a:off x="4055408" y="5483110"/>
            <a:ext cx="254007" cy="254007"/>
            <a:chOff x="-1" y="-1"/>
            <a:chExt cx="254006" cy="254006"/>
          </a:xfrm>
        </p:grpSpPr>
        <p:sp>
          <p:nvSpPr>
            <p:cNvPr id="240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05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407" name="그림 19" descr="그림 19"/>
          <p:cNvPicPr>
            <a:picLocks noChangeAspect="1"/>
          </p:cNvPicPr>
          <p:nvPr/>
        </p:nvPicPr>
        <p:blipFill>
          <a:blip r:embed="rId7">
            <a:alphaModFix amt="61000"/>
            <a:extLst/>
          </a:blip>
          <a:stretch>
            <a:fillRect/>
          </a:stretch>
        </p:blipFill>
        <p:spPr>
          <a:xfrm>
            <a:off x="6221872" y="3785880"/>
            <a:ext cx="1842779" cy="629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10" name="그룹"/>
          <p:cNvGrpSpPr/>
          <p:nvPr/>
        </p:nvGrpSpPr>
        <p:grpSpPr>
          <a:xfrm>
            <a:off x="7871947" y="3703395"/>
            <a:ext cx="254007" cy="254007"/>
            <a:chOff x="-1" y="-1"/>
            <a:chExt cx="254006" cy="254006"/>
          </a:xfrm>
        </p:grpSpPr>
        <p:sp>
          <p:nvSpPr>
            <p:cNvPr id="240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09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2411" name="그림 26" descr="그림 2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80926" y="634535"/>
            <a:ext cx="3041414" cy="1527738"/>
          </a:xfrm>
          <a:prstGeom prst="rect">
            <a:avLst/>
          </a:prstGeom>
          <a:ln w="12700">
            <a:miter lim="400000"/>
          </a:ln>
        </p:spPr>
      </p:pic>
      <p:sp>
        <p:nvSpPr>
          <p:cNvPr id="2412" name="마이페이지 주요 구조"/>
          <p:cNvSpPr txBox="1"/>
          <p:nvPr/>
        </p:nvSpPr>
        <p:spPr>
          <a:xfrm>
            <a:off x="9345641" y="232040"/>
            <a:ext cx="190512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검색 text으로 데이터를 입력하고 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검색아이콘으로 submit하여 전송</a:t>
            </a:r>
          </a:p>
        </p:txBody>
      </p:sp>
      <p:grpSp>
        <p:nvGrpSpPr>
          <p:cNvPr id="2415" name="그룹"/>
          <p:cNvGrpSpPr/>
          <p:nvPr/>
        </p:nvGrpSpPr>
        <p:grpSpPr>
          <a:xfrm>
            <a:off x="340798" y="5601636"/>
            <a:ext cx="254008" cy="254007"/>
            <a:chOff x="-1" y="-1"/>
            <a:chExt cx="254006" cy="254006"/>
          </a:xfrm>
        </p:grpSpPr>
        <p:sp>
          <p:nvSpPr>
            <p:cNvPr id="241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14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418" name="그룹"/>
          <p:cNvGrpSpPr/>
          <p:nvPr/>
        </p:nvGrpSpPr>
        <p:grpSpPr>
          <a:xfrm>
            <a:off x="8604600" y="496705"/>
            <a:ext cx="254007" cy="254007"/>
            <a:chOff x="-1" y="-1"/>
            <a:chExt cx="254006" cy="254006"/>
          </a:xfrm>
        </p:grpSpPr>
        <p:sp>
          <p:nvSpPr>
            <p:cNvPr id="241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17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21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422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23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24" name="Прямоугольник 7"/>
          <p:cNvSpPr txBox="1"/>
          <p:nvPr/>
        </p:nvSpPr>
        <p:spPr>
          <a:xfrm>
            <a:off x="2181929" y="184061"/>
            <a:ext cx="177833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회원 수정 PART</a:t>
            </a:r>
          </a:p>
        </p:txBody>
      </p:sp>
      <p:sp>
        <p:nvSpPr>
          <p:cNvPr id="2425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26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427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13223"/>
            <a:ext cx="8127979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8" name="그림 2" descr="그림 2"/>
          <p:cNvPicPr>
            <a:picLocks noChangeAspect="1"/>
          </p:cNvPicPr>
          <p:nvPr/>
        </p:nvPicPr>
        <p:blipFill>
          <a:blip r:embed="rId3">
            <a:alphaModFix amt="55000"/>
            <a:extLst/>
          </a:blip>
          <a:stretch>
            <a:fillRect/>
          </a:stretch>
        </p:blipFill>
        <p:spPr>
          <a:xfrm>
            <a:off x="8549033" y="2432842"/>
            <a:ext cx="3476628" cy="14192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1" name="그룹"/>
          <p:cNvGrpSpPr/>
          <p:nvPr/>
        </p:nvGrpSpPr>
        <p:grpSpPr>
          <a:xfrm>
            <a:off x="2256138" y="3372233"/>
            <a:ext cx="254007" cy="254007"/>
            <a:chOff x="-1" y="-1"/>
            <a:chExt cx="254006" cy="254006"/>
          </a:xfrm>
        </p:grpSpPr>
        <p:sp>
          <p:nvSpPr>
            <p:cNvPr id="2429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30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432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4583" y="5554340"/>
            <a:ext cx="4577429" cy="12700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5" name="그룹"/>
          <p:cNvGrpSpPr/>
          <p:nvPr/>
        </p:nvGrpSpPr>
        <p:grpSpPr>
          <a:xfrm>
            <a:off x="167005" y="5442309"/>
            <a:ext cx="254008" cy="254007"/>
            <a:chOff x="-1" y="-1"/>
            <a:chExt cx="254006" cy="254006"/>
          </a:xfrm>
        </p:grpSpPr>
        <p:sp>
          <p:nvSpPr>
            <p:cNvPr id="243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34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436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24173" y="546485"/>
            <a:ext cx="2888119" cy="15335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9" name="그룹"/>
          <p:cNvGrpSpPr/>
          <p:nvPr/>
        </p:nvGrpSpPr>
        <p:grpSpPr>
          <a:xfrm>
            <a:off x="3729636" y="5427339"/>
            <a:ext cx="254007" cy="254007"/>
            <a:chOff x="-1" y="-1"/>
            <a:chExt cx="254006" cy="254006"/>
          </a:xfrm>
        </p:grpSpPr>
        <p:sp>
          <p:nvSpPr>
            <p:cNvPr id="243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38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440" name="마이페이지 주요 구조"/>
          <p:cNvSpPr txBox="1"/>
          <p:nvPr/>
        </p:nvSpPr>
        <p:spPr>
          <a:xfrm>
            <a:off x="9164059" y="79943"/>
            <a:ext cx="2413378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등록 -&gt; submit으로 수정된 데이터 전송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취소 -&gt; href=“회원수정 및 삭제page 이동”</a:t>
            </a:r>
          </a:p>
        </p:txBody>
      </p:sp>
      <p:grpSp>
        <p:nvGrpSpPr>
          <p:cNvPr id="2443" name="그룹"/>
          <p:cNvGrpSpPr/>
          <p:nvPr/>
        </p:nvGrpSpPr>
        <p:grpSpPr>
          <a:xfrm>
            <a:off x="7293670" y="3374786"/>
            <a:ext cx="254007" cy="254007"/>
            <a:chOff x="-1" y="-1"/>
            <a:chExt cx="254006" cy="254006"/>
          </a:xfrm>
        </p:grpSpPr>
        <p:sp>
          <p:nvSpPr>
            <p:cNvPr id="244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42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446" name="그룹"/>
          <p:cNvGrpSpPr/>
          <p:nvPr/>
        </p:nvGrpSpPr>
        <p:grpSpPr>
          <a:xfrm>
            <a:off x="8769180" y="427895"/>
            <a:ext cx="254007" cy="254007"/>
            <a:chOff x="-1" y="-1"/>
            <a:chExt cx="254006" cy="254006"/>
          </a:xfrm>
        </p:grpSpPr>
        <p:sp>
          <p:nvSpPr>
            <p:cNvPr id="244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45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449" name="그룹"/>
          <p:cNvGrpSpPr/>
          <p:nvPr/>
        </p:nvGrpSpPr>
        <p:grpSpPr>
          <a:xfrm>
            <a:off x="7955811" y="3378221"/>
            <a:ext cx="254007" cy="254007"/>
            <a:chOff x="-1" y="-1"/>
            <a:chExt cx="254006" cy="254006"/>
          </a:xfrm>
        </p:grpSpPr>
        <p:sp>
          <p:nvSpPr>
            <p:cNvPr id="244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48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450" name="마이페이지 주요 구조"/>
          <p:cNvSpPr txBox="1"/>
          <p:nvPr/>
        </p:nvSpPr>
        <p:spPr>
          <a:xfrm>
            <a:off x="381392" y="5691230"/>
            <a:ext cx="3014953" cy="92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※변경 불가 데이터 - &gt; [no] [아이디][이름]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※변경 가능 데이터 - &gt; [주소] [이메일][휴대폰번호]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	            [비밀번호]</a:t>
            </a:r>
          </a:p>
        </p:txBody>
      </p:sp>
      <p:grpSp>
        <p:nvGrpSpPr>
          <p:cNvPr id="2453" name="그룹"/>
          <p:cNvGrpSpPr/>
          <p:nvPr/>
        </p:nvGrpSpPr>
        <p:grpSpPr>
          <a:xfrm>
            <a:off x="8422008" y="2305840"/>
            <a:ext cx="254007" cy="254008"/>
            <a:chOff x="-1" y="-1"/>
            <a:chExt cx="254006" cy="254006"/>
          </a:xfrm>
        </p:grpSpPr>
        <p:sp>
          <p:nvSpPr>
            <p:cNvPr id="245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52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표 7"/>
          <p:cNvGraphicFramePr/>
          <p:nvPr/>
        </p:nvGraphicFramePr>
        <p:xfrm>
          <a:off x="442190" y="698330"/>
          <a:ext cx="10930832" cy="3667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RQ-122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공지사항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공지사항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서비스 변경, 이벤트내용 소개, 등 공지사항을 게시판 형식으로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번호, 제목, 작성일로 구성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한 페이지 당 10개 글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관리자만 글 작성할 수 있도록 권한 부여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하단의 페이지버튼 클릭 시 페이지 이동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RQ-124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Q&amp;A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질문 및 답변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자주하는 질문, 답변을 게시판 형식으로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번호, 제목, 작성일로 구성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제목 클릭 시 제목 하단에 답변 내용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한 페이지 당 10개 글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관리자만 글 작성할 수 있도록 권한 부여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하단의 페이지버튼 클릭 시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RQ-125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기업소개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기업소개 배너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신규입점기업, 캠페인 소개 등 배너 이미지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친환경 기업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로고이미지, 기업명을 4개씩 2줄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로고이미지 또는 기업명 클릭 시 해당 기업 소개페이지로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하단 중앙의 페이지 버튼을 통해 페이지 이동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RQ-127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기업 소개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기업 정보 기재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기업명, 소개글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로고 이미지, [홈페이지] 클릭 시 해당 기업 홈페이지로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[인스타그램] 아이콘 클릭 시 해당 기업 인스타그램 계정 페이지로 이동 (계정 없을 시 아이콘 이미지 표시하지않음)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[페이스북] 아이콘 클릭 시 해당 기업 페이스북 계정페이지로 이동 (계정 없을 시 아이콘 이미지 표시하지않음)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상세페이지 업로드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1" name="TextBox 12"/>
          <p:cNvSpPr txBox="1"/>
          <p:nvPr/>
        </p:nvSpPr>
        <p:spPr>
          <a:xfrm>
            <a:off x="417217" y="171361"/>
            <a:ext cx="215393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52" name="Прямая соединительная линия 8"/>
          <p:cNvSpPr/>
          <p:nvPr/>
        </p:nvSpPr>
        <p:spPr>
          <a:xfrm>
            <a:off x="2376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3" name="Прямоугольник 7"/>
          <p:cNvSpPr txBox="1"/>
          <p:nvPr/>
        </p:nvSpPr>
        <p:spPr>
          <a:xfrm>
            <a:off x="2512129" y="186602"/>
            <a:ext cx="581657" cy="38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메인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5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457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58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59" name="Прямоугольник 7"/>
          <p:cNvSpPr txBox="1"/>
          <p:nvPr/>
        </p:nvSpPr>
        <p:spPr>
          <a:xfrm>
            <a:off x="2181929" y="184061"/>
            <a:ext cx="177833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상품 등록 PART</a:t>
            </a:r>
          </a:p>
        </p:txBody>
      </p:sp>
      <p:sp>
        <p:nvSpPr>
          <p:cNvPr id="2460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61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462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31145"/>
            <a:ext cx="8128003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3" name="그림 2" descr="그림 2"/>
          <p:cNvPicPr>
            <a:picLocks noChangeAspect="1"/>
          </p:cNvPicPr>
          <p:nvPr/>
        </p:nvPicPr>
        <p:blipFill>
          <a:blip r:embed="rId3">
            <a:alphaModFix amt="55000"/>
            <a:extLst/>
          </a:blip>
          <a:stretch>
            <a:fillRect/>
          </a:stretch>
        </p:blipFill>
        <p:spPr>
          <a:xfrm>
            <a:off x="8568259" y="2387624"/>
            <a:ext cx="3438527" cy="40870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6" name="그룹"/>
          <p:cNvGrpSpPr/>
          <p:nvPr/>
        </p:nvGrpSpPr>
        <p:grpSpPr>
          <a:xfrm>
            <a:off x="8461676" y="2317960"/>
            <a:ext cx="254007" cy="254007"/>
            <a:chOff x="-1" y="-1"/>
            <a:chExt cx="254006" cy="254006"/>
          </a:xfrm>
        </p:grpSpPr>
        <p:sp>
          <p:nvSpPr>
            <p:cNvPr id="246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65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467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32" y="5612500"/>
            <a:ext cx="8128003" cy="1158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0" name="그룹"/>
          <p:cNvGrpSpPr/>
          <p:nvPr/>
        </p:nvGrpSpPr>
        <p:grpSpPr>
          <a:xfrm>
            <a:off x="184030" y="5515003"/>
            <a:ext cx="254007" cy="254007"/>
            <a:chOff x="-1" y="-1"/>
            <a:chExt cx="254006" cy="254006"/>
          </a:xfrm>
        </p:grpSpPr>
        <p:sp>
          <p:nvSpPr>
            <p:cNvPr id="246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69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471" name="그림 11" descr="그림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1532" y="688811"/>
            <a:ext cx="2986435" cy="12945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4" name="그룹"/>
          <p:cNvGrpSpPr/>
          <p:nvPr/>
        </p:nvGrpSpPr>
        <p:grpSpPr>
          <a:xfrm>
            <a:off x="3174923" y="4081344"/>
            <a:ext cx="254008" cy="254007"/>
            <a:chOff x="-1" y="-1"/>
            <a:chExt cx="254006" cy="254006"/>
          </a:xfrm>
        </p:grpSpPr>
        <p:sp>
          <p:nvSpPr>
            <p:cNvPr id="2472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73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477" name="그룹"/>
          <p:cNvGrpSpPr/>
          <p:nvPr/>
        </p:nvGrpSpPr>
        <p:grpSpPr>
          <a:xfrm>
            <a:off x="8784530" y="483467"/>
            <a:ext cx="254007" cy="254007"/>
            <a:chOff x="-1" y="-1"/>
            <a:chExt cx="254006" cy="254006"/>
          </a:xfrm>
        </p:grpSpPr>
        <p:sp>
          <p:nvSpPr>
            <p:cNvPr id="2475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76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478" name="마이페이지 주요 구조"/>
          <p:cNvSpPr txBox="1"/>
          <p:nvPr/>
        </p:nvSpPr>
        <p:spPr>
          <a:xfrm>
            <a:off x="9415011" y="185939"/>
            <a:ext cx="167373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BOOTSTRAP을 활용하여 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파일선택 class를 가져와 사용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481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4286" y="5558377"/>
            <a:ext cx="4087549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2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483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4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85" name="Прямоугольник 7"/>
          <p:cNvSpPr txBox="1"/>
          <p:nvPr/>
        </p:nvSpPr>
        <p:spPr>
          <a:xfrm>
            <a:off x="2181929" y="184061"/>
            <a:ext cx="257860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상품 수정 및 삭제 PART</a:t>
            </a:r>
          </a:p>
        </p:txBody>
      </p:sp>
      <p:sp>
        <p:nvSpPr>
          <p:cNvPr id="2486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87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488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032" y="913223"/>
            <a:ext cx="8127992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9" name="그림 2" descr="그림 2"/>
          <p:cNvPicPr>
            <a:picLocks noChangeAspect="1"/>
          </p:cNvPicPr>
          <p:nvPr/>
        </p:nvPicPr>
        <p:blipFill>
          <a:blip r:embed="rId4">
            <a:alphaModFix amt="55000"/>
            <a:extLst/>
          </a:blip>
          <a:stretch>
            <a:fillRect/>
          </a:stretch>
        </p:blipFill>
        <p:spPr>
          <a:xfrm>
            <a:off x="8640794" y="2392681"/>
            <a:ext cx="3162302" cy="12153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2" name="그룹"/>
          <p:cNvGrpSpPr/>
          <p:nvPr/>
        </p:nvGrpSpPr>
        <p:grpSpPr>
          <a:xfrm>
            <a:off x="7845820" y="3157564"/>
            <a:ext cx="254007" cy="254007"/>
            <a:chOff x="-1" y="-1"/>
            <a:chExt cx="254006" cy="254006"/>
          </a:xfrm>
        </p:grpSpPr>
        <p:sp>
          <p:nvSpPr>
            <p:cNvPr id="249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91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493" name="그림 4" descr="그림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024" y="5537917"/>
            <a:ext cx="4060262" cy="1228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6" name="그룹"/>
          <p:cNvGrpSpPr/>
          <p:nvPr/>
        </p:nvGrpSpPr>
        <p:grpSpPr>
          <a:xfrm>
            <a:off x="167010" y="5444424"/>
            <a:ext cx="254007" cy="254007"/>
            <a:chOff x="-1" y="-1"/>
            <a:chExt cx="254006" cy="254006"/>
          </a:xfrm>
        </p:grpSpPr>
        <p:sp>
          <p:nvSpPr>
            <p:cNvPr id="249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95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499" name="그룹"/>
          <p:cNvGrpSpPr/>
          <p:nvPr/>
        </p:nvGrpSpPr>
        <p:grpSpPr>
          <a:xfrm>
            <a:off x="4237720" y="5431374"/>
            <a:ext cx="254007" cy="254007"/>
            <a:chOff x="-1" y="-1"/>
            <a:chExt cx="254006" cy="254006"/>
          </a:xfrm>
        </p:grpSpPr>
        <p:sp>
          <p:nvSpPr>
            <p:cNvPr id="249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98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500" name="그림 7" descr="그림 7"/>
          <p:cNvPicPr>
            <a:picLocks noChangeAspect="1"/>
          </p:cNvPicPr>
          <p:nvPr/>
        </p:nvPicPr>
        <p:blipFill>
          <a:blip r:embed="rId6">
            <a:alphaModFix amt="55000"/>
            <a:extLst/>
          </a:blip>
          <a:stretch>
            <a:fillRect/>
          </a:stretch>
        </p:blipFill>
        <p:spPr>
          <a:xfrm>
            <a:off x="8600213" y="3700493"/>
            <a:ext cx="3248027" cy="172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3" name="그룹"/>
          <p:cNvGrpSpPr/>
          <p:nvPr/>
        </p:nvGrpSpPr>
        <p:grpSpPr>
          <a:xfrm>
            <a:off x="2276848" y="3122930"/>
            <a:ext cx="254007" cy="254007"/>
            <a:chOff x="-1" y="-1"/>
            <a:chExt cx="254006" cy="254006"/>
          </a:xfrm>
        </p:grpSpPr>
        <p:sp>
          <p:nvSpPr>
            <p:cNvPr id="250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02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504" name="그림 11" descr="그림 11"/>
          <p:cNvPicPr>
            <a:picLocks noChangeAspect="1"/>
          </p:cNvPicPr>
          <p:nvPr/>
        </p:nvPicPr>
        <p:blipFill>
          <a:blip r:embed="rId7">
            <a:alphaModFix amt="55000"/>
            <a:extLst/>
          </a:blip>
          <a:stretch>
            <a:fillRect/>
          </a:stretch>
        </p:blipFill>
        <p:spPr>
          <a:xfrm>
            <a:off x="8640794" y="5516943"/>
            <a:ext cx="2150925" cy="9492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7" name="그룹"/>
          <p:cNvGrpSpPr/>
          <p:nvPr/>
        </p:nvGrpSpPr>
        <p:grpSpPr>
          <a:xfrm>
            <a:off x="7512831" y="5161075"/>
            <a:ext cx="254007" cy="254007"/>
            <a:chOff x="-1" y="-1"/>
            <a:chExt cx="254006" cy="254006"/>
          </a:xfrm>
        </p:grpSpPr>
        <p:sp>
          <p:nvSpPr>
            <p:cNvPr id="2505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06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2508" name="그림 16" descr="그림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62999" y="622451"/>
            <a:ext cx="3290255" cy="1446603"/>
          </a:xfrm>
          <a:prstGeom prst="rect">
            <a:avLst/>
          </a:prstGeom>
          <a:ln w="12700">
            <a:miter lim="400000"/>
          </a:ln>
        </p:spPr>
      </p:pic>
      <p:sp>
        <p:nvSpPr>
          <p:cNvPr id="2509" name="마이페이지 주요 구조"/>
          <p:cNvSpPr txBox="1"/>
          <p:nvPr/>
        </p:nvSpPr>
        <p:spPr>
          <a:xfrm>
            <a:off x="9226404" y="142368"/>
            <a:ext cx="2230498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테이블을 이용하여 각 셀의 크기를 조정.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셀 크기에 맞는 위치에 데이터 출력</a:t>
            </a:r>
          </a:p>
        </p:txBody>
      </p:sp>
      <p:grpSp>
        <p:nvGrpSpPr>
          <p:cNvPr id="2512" name="그룹"/>
          <p:cNvGrpSpPr/>
          <p:nvPr/>
        </p:nvGrpSpPr>
        <p:grpSpPr>
          <a:xfrm>
            <a:off x="8560595" y="2295172"/>
            <a:ext cx="254007" cy="254007"/>
            <a:chOff x="-1" y="-1"/>
            <a:chExt cx="254006" cy="254006"/>
          </a:xfrm>
        </p:grpSpPr>
        <p:sp>
          <p:nvSpPr>
            <p:cNvPr id="251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11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515" name="그룹"/>
          <p:cNvGrpSpPr/>
          <p:nvPr/>
        </p:nvGrpSpPr>
        <p:grpSpPr>
          <a:xfrm>
            <a:off x="8473694" y="3573492"/>
            <a:ext cx="254007" cy="254007"/>
            <a:chOff x="-1" y="-1"/>
            <a:chExt cx="254006" cy="254006"/>
          </a:xfrm>
        </p:grpSpPr>
        <p:sp>
          <p:nvSpPr>
            <p:cNvPr id="251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14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518" name="그룹"/>
          <p:cNvGrpSpPr/>
          <p:nvPr/>
        </p:nvGrpSpPr>
        <p:grpSpPr>
          <a:xfrm>
            <a:off x="8480885" y="5373865"/>
            <a:ext cx="254007" cy="254007"/>
            <a:chOff x="-1" y="-1"/>
            <a:chExt cx="254006" cy="254006"/>
          </a:xfrm>
        </p:grpSpPr>
        <p:sp>
          <p:nvSpPr>
            <p:cNvPr id="251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17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21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522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23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24" name="Прямоугольник 7"/>
          <p:cNvSpPr txBox="1"/>
          <p:nvPr/>
        </p:nvSpPr>
        <p:spPr>
          <a:xfrm>
            <a:off x="2181929" y="184061"/>
            <a:ext cx="177833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상품 수정 PART</a:t>
            </a:r>
          </a:p>
        </p:txBody>
      </p:sp>
      <p:sp>
        <p:nvSpPr>
          <p:cNvPr id="2525" name="직사각형"/>
          <p:cNvSpPr/>
          <p:nvPr/>
        </p:nvSpPr>
        <p:spPr>
          <a:xfrm>
            <a:off x="8619328" y="13506"/>
            <a:ext cx="3561906" cy="237259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26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527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13223"/>
            <a:ext cx="8127999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9328" y="2518186"/>
            <a:ext cx="3171827" cy="3337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1" name="그룹"/>
          <p:cNvGrpSpPr/>
          <p:nvPr/>
        </p:nvGrpSpPr>
        <p:grpSpPr>
          <a:xfrm>
            <a:off x="4987560" y="5261001"/>
            <a:ext cx="254007" cy="254007"/>
            <a:chOff x="-1" y="-1"/>
            <a:chExt cx="254006" cy="254006"/>
          </a:xfrm>
        </p:grpSpPr>
        <p:sp>
          <p:nvSpPr>
            <p:cNvPr id="2529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30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2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32" y="5573560"/>
            <a:ext cx="8127997" cy="11752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5" name="그룹"/>
          <p:cNvGrpSpPr/>
          <p:nvPr/>
        </p:nvGrpSpPr>
        <p:grpSpPr>
          <a:xfrm>
            <a:off x="295633" y="5442309"/>
            <a:ext cx="254008" cy="254007"/>
            <a:chOff x="-1" y="-1"/>
            <a:chExt cx="254006" cy="254006"/>
          </a:xfrm>
        </p:grpSpPr>
        <p:sp>
          <p:nvSpPr>
            <p:cNvPr id="253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34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538" name="그룹"/>
          <p:cNvGrpSpPr/>
          <p:nvPr/>
        </p:nvGrpSpPr>
        <p:grpSpPr>
          <a:xfrm>
            <a:off x="8492324" y="2391185"/>
            <a:ext cx="254007" cy="254007"/>
            <a:chOff x="-1" y="-1"/>
            <a:chExt cx="254006" cy="254006"/>
          </a:xfrm>
        </p:grpSpPr>
        <p:sp>
          <p:nvSpPr>
            <p:cNvPr id="253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37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9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1532" y="688811"/>
            <a:ext cx="2986435" cy="1294571"/>
          </a:xfrm>
          <a:prstGeom prst="rect">
            <a:avLst/>
          </a:prstGeom>
          <a:ln w="12700">
            <a:miter lim="400000"/>
          </a:ln>
        </p:spPr>
      </p:pic>
      <p:sp>
        <p:nvSpPr>
          <p:cNvPr id="2540" name="마이페이지 주요 구조"/>
          <p:cNvSpPr txBox="1"/>
          <p:nvPr/>
        </p:nvSpPr>
        <p:spPr>
          <a:xfrm>
            <a:off x="9415011" y="185939"/>
            <a:ext cx="167373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BOOTSTRAP을 활용하여 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파일선택 class를 가져와 사용</a:t>
            </a:r>
          </a:p>
        </p:txBody>
      </p:sp>
      <p:grpSp>
        <p:nvGrpSpPr>
          <p:cNvPr id="2543" name="그룹"/>
          <p:cNvGrpSpPr/>
          <p:nvPr/>
        </p:nvGrpSpPr>
        <p:grpSpPr>
          <a:xfrm>
            <a:off x="3319409" y="4060017"/>
            <a:ext cx="254007" cy="254007"/>
            <a:chOff x="-1" y="-1"/>
            <a:chExt cx="254006" cy="254006"/>
          </a:xfrm>
        </p:grpSpPr>
        <p:sp>
          <p:nvSpPr>
            <p:cNvPr id="254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42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546" name="그룹"/>
          <p:cNvGrpSpPr/>
          <p:nvPr/>
        </p:nvGrpSpPr>
        <p:grpSpPr>
          <a:xfrm>
            <a:off x="8784530" y="582173"/>
            <a:ext cx="254007" cy="254007"/>
            <a:chOff x="-1" y="-1"/>
            <a:chExt cx="254006" cy="254006"/>
          </a:xfrm>
        </p:grpSpPr>
        <p:sp>
          <p:nvSpPr>
            <p:cNvPr id="254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45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4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550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51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52" name="Прямоугольник 7"/>
          <p:cNvSpPr txBox="1"/>
          <p:nvPr/>
        </p:nvSpPr>
        <p:spPr>
          <a:xfrm>
            <a:off x="2181929" y="184061"/>
            <a:ext cx="177833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펀딩 등록 PART</a:t>
            </a:r>
          </a:p>
        </p:txBody>
      </p:sp>
      <p:sp>
        <p:nvSpPr>
          <p:cNvPr id="2553" name="직사각형"/>
          <p:cNvSpPr/>
          <p:nvPr/>
        </p:nvSpPr>
        <p:spPr>
          <a:xfrm>
            <a:off x="8619328" y="13507"/>
            <a:ext cx="3561906" cy="262900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54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555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13223"/>
            <a:ext cx="8127995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7343" y="2647593"/>
            <a:ext cx="3534289" cy="3990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7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25" y="5569310"/>
            <a:ext cx="8127995" cy="12015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0" name="그룹"/>
          <p:cNvGrpSpPr/>
          <p:nvPr/>
        </p:nvGrpSpPr>
        <p:grpSpPr>
          <a:xfrm>
            <a:off x="4960996" y="5224266"/>
            <a:ext cx="254007" cy="254007"/>
            <a:chOff x="-1" y="-1"/>
            <a:chExt cx="254006" cy="254006"/>
          </a:xfrm>
        </p:grpSpPr>
        <p:sp>
          <p:nvSpPr>
            <p:cNvPr id="255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59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563" name="그룹"/>
          <p:cNvGrpSpPr/>
          <p:nvPr/>
        </p:nvGrpSpPr>
        <p:grpSpPr>
          <a:xfrm>
            <a:off x="167021" y="5455667"/>
            <a:ext cx="254008" cy="254007"/>
            <a:chOff x="-1" y="-1"/>
            <a:chExt cx="254006" cy="254006"/>
          </a:xfrm>
        </p:grpSpPr>
        <p:sp>
          <p:nvSpPr>
            <p:cNvPr id="256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62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566" name="그룹"/>
          <p:cNvGrpSpPr/>
          <p:nvPr/>
        </p:nvGrpSpPr>
        <p:grpSpPr>
          <a:xfrm>
            <a:off x="8422018" y="2688969"/>
            <a:ext cx="254007" cy="254007"/>
            <a:chOff x="-1" y="-1"/>
            <a:chExt cx="254006" cy="254006"/>
          </a:xfrm>
        </p:grpSpPr>
        <p:sp>
          <p:nvSpPr>
            <p:cNvPr id="256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65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67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66433" y="363128"/>
            <a:ext cx="3267697" cy="2203389"/>
          </a:xfrm>
          <a:prstGeom prst="rect">
            <a:avLst/>
          </a:prstGeom>
          <a:ln w="12700">
            <a:miter lim="400000"/>
          </a:ln>
        </p:spPr>
      </p:pic>
      <p:sp>
        <p:nvSpPr>
          <p:cNvPr id="2568" name="마이페이지 주요 구조"/>
          <p:cNvSpPr txBox="1"/>
          <p:nvPr/>
        </p:nvSpPr>
        <p:spPr>
          <a:xfrm>
            <a:off x="9697390" y="67912"/>
            <a:ext cx="140461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기업 등록 컨테이너 구조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71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572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73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74" name="Прямоугольник 7"/>
          <p:cNvSpPr txBox="1"/>
          <p:nvPr/>
        </p:nvSpPr>
        <p:spPr>
          <a:xfrm>
            <a:off x="2181929" y="184061"/>
            <a:ext cx="257860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펀딩 수정 및 삭제 PART</a:t>
            </a:r>
          </a:p>
        </p:txBody>
      </p:sp>
      <p:sp>
        <p:nvSpPr>
          <p:cNvPr id="2575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76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577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13223"/>
            <a:ext cx="8127992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9328" y="2302193"/>
            <a:ext cx="3419478" cy="160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9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2779" y="3959381"/>
            <a:ext cx="3600452" cy="160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0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96534" y="5616569"/>
            <a:ext cx="2380746" cy="1154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1" name="그림 9" descr="그림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81188" y="5569310"/>
            <a:ext cx="2553684" cy="135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2" name="그림 11" descr="그림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050" y="5572847"/>
            <a:ext cx="2818124" cy="13525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5" name="그룹"/>
          <p:cNvGrpSpPr/>
          <p:nvPr/>
        </p:nvGrpSpPr>
        <p:grpSpPr>
          <a:xfrm>
            <a:off x="-49203" y="5569309"/>
            <a:ext cx="254007" cy="254007"/>
            <a:chOff x="-1" y="-1"/>
            <a:chExt cx="254006" cy="254006"/>
          </a:xfrm>
        </p:grpSpPr>
        <p:sp>
          <p:nvSpPr>
            <p:cNvPr id="258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84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588" name="그룹"/>
          <p:cNvGrpSpPr/>
          <p:nvPr/>
        </p:nvGrpSpPr>
        <p:grpSpPr>
          <a:xfrm>
            <a:off x="2282979" y="2876636"/>
            <a:ext cx="254007" cy="254007"/>
            <a:chOff x="-1" y="-1"/>
            <a:chExt cx="254006" cy="254006"/>
          </a:xfrm>
        </p:grpSpPr>
        <p:sp>
          <p:nvSpPr>
            <p:cNvPr id="258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87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591" name="그룹"/>
          <p:cNvGrpSpPr/>
          <p:nvPr/>
        </p:nvGrpSpPr>
        <p:grpSpPr>
          <a:xfrm>
            <a:off x="8496533" y="2262450"/>
            <a:ext cx="254007" cy="254007"/>
            <a:chOff x="-1" y="-1"/>
            <a:chExt cx="254006" cy="254006"/>
          </a:xfrm>
        </p:grpSpPr>
        <p:sp>
          <p:nvSpPr>
            <p:cNvPr id="2589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90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594" name="그룹"/>
          <p:cNvGrpSpPr/>
          <p:nvPr/>
        </p:nvGrpSpPr>
        <p:grpSpPr>
          <a:xfrm>
            <a:off x="2954176" y="5413194"/>
            <a:ext cx="254007" cy="254007"/>
            <a:chOff x="-1" y="-1"/>
            <a:chExt cx="254006" cy="254006"/>
          </a:xfrm>
        </p:grpSpPr>
        <p:sp>
          <p:nvSpPr>
            <p:cNvPr id="2592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93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597" name="그룹"/>
          <p:cNvGrpSpPr/>
          <p:nvPr/>
        </p:nvGrpSpPr>
        <p:grpSpPr>
          <a:xfrm>
            <a:off x="7881776" y="2853157"/>
            <a:ext cx="254007" cy="254007"/>
            <a:chOff x="-1" y="-1"/>
            <a:chExt cx="254006" cy="254006"/>
          </a:xfrm>
        </p:grpSpPr>
        <p:sp>
          <p:nvSpPr>
            <p:cNvPr id="2595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96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600" name="그룹"/>
          <p:cNvGrpSpPr/>
          <p:nvPr/>
        </p:nvGrpSpPr>
        <p:grpSpPr>
          <a:xfrm>
            <a:off x="8375817" y="3862388"/>
            <a:ext cx="254007" cy="254007"/>
            <a:chOff x="-1" y="-1"/>
            <a:chExt cx="254006" cy="254006"/>
          </a:xfrm>
        </p:grpSpPr>
        <p:sp>
          <p:nvSpPr>
            <p:cNvPr id="259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99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603" name="그룹"/>
          <p:cNvGrpSpPr/>
          <p:nvPr/>
        </p:nvGrpSpPr>
        <p:grpSpPr>
          <a:xfrm>
            <a:off x="7515679" y="3577415"/>
            <a:ext cx="254007" cy="254007"/>
            <a:chOff x="-1" y="-1"/>
            <a:chExt cx="254006" cy="254006"/>
          </a:xfrm>
        </p:grpSpPr>
        <p:sp>
          <p:nvSpPr>
            <p:cNvPr id="260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02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606" name="그룹"/>
          <p:cNvGrpSpPr/>
          <p:nvPr/>
        </p:nvGrpSpPr>
        <p:grpSpPr>
          <a:xfrm>
            <a:off x="8369523" y="5550922"/>
            <a:ext cx="254007" cy="254007"/>
            <a:chOff x="-1" y="-1"/>
            <a:chExt cx="254006" cy="254006"/>
          </a:xfrm>
        </p:grpSpPr>
        <p:sp>
          <p:nvSpPr>
            <p:cNvPr id="260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05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2607" name="그림 15" descr="그림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66208" y="706861"/>
            <a:ext cx="3268149" cy="1356369"/>
          </a:xfrm>
          <a:prstGeom prst="rect">
            <a:avLst/>
          </a:prstGeom>
          <a:ln w="12700">
            <a:miter lim="400000"/>
          </a:ln>
        </p:spPr>
      </p:pic>
      <p:sp>
        <p:nvSpPr>
          <p:cNvPr id="2608" name="마이페이지 주요 구조"/>
          <p:cNvSpPr txBox="1"/>
          <p:nvPr/>
        </p:nvSpPr>
        <p:spPr>
          <a:xfrm>
            <a:off x="9697390" y="308679"/>
            <a:ext cx="1773236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목표 금액의 Range 구조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11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612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13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14" name="Прямоугольник 7"/>
          <p:cNvSpPr txBox="1"/>
          <p:nvPr/>
        </p:nvSpPr>
        <p:spPr>
          <a:xfrm>
            <a:off x="2181929" y="184061"/>
            <a:ext cx="177833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펀딩 수정 PART</a:t>
            </a:r>
          </a:p>
        </p:txBody>
      </p:sp>
      <p:sp>
        <p:nvSpPr>
          <p:cNvPr id="2615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616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13223"/>
            <a:ext cx="8127989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7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9314" y="1649067"/>
            <a:ext cx="3360655" cy="35598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0" name="그룹"/>
          <p:cNvGrpSpPr/>
          <p:nvPr/>
        </p:nvGrpSpPr>
        <p:grpSpPr>
          <a:xfrm>
            <a:off x="5109308" y="5067702"/>
            <a:ext cx="254007" cy="254007"/>
            <a:chOff x="-1" y="-1"/>
            <a:chExt cx="254006" cy="254006"/>
          </a:xfrm>
        </p:grpSpPr>
        <p:sp>
          <p:nvSpPr>
            <p:cNvPr id="261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19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623" name="그룹"/>
          <p:cNvGrpSpPr/>
          <p:nvPr/>
        </p:nvGrpSpPr>
        <p:grpSpPr>
          <a:xfrm>
            <a:off x="8492296" y="1522067"/>
            <a:ext cx="254007" cy="254007"/>
            <a:chOff x="-1" y="-1"/>
            <a:chExt cx="254006" cy="254006"/>
          </a:xfrm>
        </p:grpSpPr>
        <p:sp>
          <p:nvSpPr>
            <p:cNvPr id="262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22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624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32" y="5562079"/>
            <a:ext cx="8127990" cy="1208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27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628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29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30" name="Прямоугольник 7"/>
          <p:cNvSpPr txBox="1"/>
          <p:nvPr/>
        </p:nvSpPr>
        <p:spPr>
          <a:xfrm>
            <a:off x="2181929" y="184061"/>
            <a:ext cx="177833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기업 등록 PART</a:t>
            </a:r>
          </a:p>
        </p:txBody>
      </p:sp>
      <p:sp>
        <p:nvSpPr>
          <p:cNvPr id="2631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632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140" y="913221"/>
            <a:ext cx="8201895" cy="465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3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0457" y="1621794"/>
            <a:ext cx="3501543" cy="3947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4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32" y="5639032"/>
            <a:ext cx="8128003" cy="11318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7" name="그룹"/>
          <p:cNvGrpSpPr/>
          <p:nvPr/>
        </p:nvGrpSpPr>
        <p:grpSpPr>
          <a:xfrm>
            <a:off x="5035416" y="5212006"/>
            <a:ext cx="254007" cy="254007"/>
            <a:chOff x="-1" y="-1"/>
            <a:chExt cx="254006" cy="254006"/>
          </a:xfrm>
        </p:grpSpPr>
        <p:sp>
          <p:nvSpPr>
            <p:cNvPr id="2635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36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640" name="그룹"/>
          <p:cNvGrpSpPr/>
          <p:nvPr/>
        </p:nvGrpSpPr>
        <p:grpSpPr>
          <a:xfrm>
            <a:off x="130084" y="5512028"/>
            <a:ext cx="254008" cy="254007"/>
            <a:chOff x="-1" y="-1"/>
            <a:chExt cx="254006" cy="254006"/>
          </a:xfrm>
        </p:grpSpPr>
        <p:sp>
          <p:nvSpPr>
            <p:cNvPr id="263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39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643" name="그룹"/>
          <p:cNvGrpSpPr/>
          <p:nvPr/>
        </p:nvGrpSpPr>
        <p:grpSpPr>
          <a:xfrm>
            <a:off x="8546363" y="1494793"/>
            <a:ext cx="254007" cy="254007"/>
            <a:chOff x="-1" y="-1"/>
            <a:chExt cx="254006" cy="254006"/>
          </a:xfrm>
        </p:grpSpPr>
        <p:sp>
          <p:nvSpPr>
            <p:cNvPr id="264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42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4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647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48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49" name="Прямоугольник 7"/>
          <p:cNvSpPr txBox="1"/>
          <p:nvPr/>
        </p:nvSpPr>
        <p:spPr>
          <a:xfrm>
            <a:off x="2181929" y="184061"/>
            <a:ext cx="257860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기업 수정 및 삭제 PART</a:t>
            </a:r>
          </a:p>
        </p:txBody>
      </p:sp>
      <p:sp>
        <p:nvSpPr>
          <p:cNvPr id="2650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51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652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13223"/>
            <a:ext cx="8127997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3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9328" y="2315735"/>
            <a:ext cx="3492305" cy="16764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6" name="그룹"/>
          <p:cNvGrpSpPr/>
          <p:nvPr/>
        </p:nvGrpSpPr>
        <p:grpSpPr>
          <a:xfrm>
            <a:off x="2272922" y="2899933"/>
            <a:ext cx="254007" cy="254008"/>
            <a:chOff x="-1" y="-1"/>
            <a:chExt cx="254006" cy="254006"/>
          </a:xfrm>
        </p:grpSpPr>
        <p:sp>
          <p:nvSpPr>
            <p:cNvPr id="265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55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659" name="그룹"/>
          <p:cNvGrpSpPr/>
          <p:nvPr/>
        </p:nvGrpSpPr>
        <p:grpSpPr>
          <a:xfrm>
            <a:off x="8455795" y="2146954"/>
            <a:ext cx="254007" cy="254007"/>
            <a:chOff x="-1" y="-1"/>
            <a:chExt cx="254006" cy="254006"/>
          </a:xfrm>
        </p:grpSpPr>
        <p:sp>
          <p:nvSpPr>
            <p:cNvPr id="265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58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660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690" y="5566455"/>
            <a:ext cx="3667951" cy="11984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3" name="그룹"/>
          <p:cNvGrpSpPr/>
          <p:nvPr/>
        </p:nvGrpSpPr>
        <p:grpSpPr>
          <a:xfrm>
            <a:off x="163214" y="5445303"/>
            <a:ext cx="254007" cy="254007"/>
            <a:chOff x="-1" y="-1"/>
            <a:chExt cx="254006" cy="254006"/>
          </a:xfrm>
        </p:grpSpPr>
        <p:sp>
          <p:nvSpPr>
            <p:cNvPr id="266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62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664" name="그림 11" descr="그림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19328" y="3996925"/>
            <a:ext cx="3492305" cy="17335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7" name="그룹"/>
          <p:cNvGrpSpPr/>
          <p:nvPr/>
        </p:nvGrpSpPr>
        <p:grpSpPr>
          <a:xfrm>
            <a:off x="7881776" y="2853157"/>
            <a:ext cx="254007" cy="254007"/>
            <a:chOff x="-1" y="-1"/>
            <a:chExt cx="254006" cy="254006"/>
          </a:xfrm>
        </p:grpSpPr>
        <p:sp>
          <p:nvSpPr>
            <p:cNvPr id="2665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66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670" name="그룹"/>
          <p:cNvGrpSpPr/>
          <p:nvPr/>
        </p:nvGrpSpPr>
        <p:grpSpPr>
          <a:xfrm>
            <a:off x="8492320" y="3838265"/>
            <a:ext cx="254007" cy="254007"/>
            <a:chOff x="-1" y="-1"/>
            <a:chExt cx="254006" cy="254006"/>
          </a:xfrm>
        </p:grpSpPr>
        <p:sp>
          <p:nvSpPr>
            <p:cNvPr id="266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69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671" name="그림 13" descr="그림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1054" y="5582113"/>
            <a:ext cx="4270145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2" name="그림 21" descr="그림 2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19321" y="5730475"/>
            <a:ext cx="1885952" cy="1085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75" name="그룹"/>
          <p:cNvGrpSpPr/>
          <p:nvPr/>
        </p:nvGrpSpPr>
        <p:grpSpPr>
          <a:xfrm>
            <a:off x="8509422" y="5598392"/>
            <a:ext cx="254008" cy="254007"/>
            <a:chOff x="-1" y="-1"/>
            <a:chExt cx="254006" cy="254006"/>
          </a:xfrm>
        </p:grpSpPr>
        <p:sp>
          <p:nvSpPr>
            <p:cNvPr id="267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74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678" name="그룹"/>
          <p:cNvGrpSpPr/>
          <p:nvPr/>
        </p:nvGrpSpPr>
        <p:grpSpPr>
          <a:xfrm>
            <a:off x="7544222" y="3481067"/>
            <a:ext cx="254008" cy="254007"/>
            <a:chOff x="-1" y="-1"/>
            <a:chExt cx="254006" cy="254006"/>
          </a:xfrm>
        </p:grpSpPr>
        <p:sp>
          <p:nvSpPr>
            <p:cNvPr id="267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77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681" name="그룹"/>
          <p:cNvGrpSpPr/>
          <p:nvPr/>
        </p:nvGrpSpPr>
        <p:grpSpPr>
          <a:xfrm>
            <a:off x="3934048" y="5440223"/>
            <a:ext cx="254007" cy="254007"/>
            <a:chOff x="-1" y="-1"/>
            <a:chExt cx="254006" cy="254006"/>
          </a:xfrm>
        </p:grpSpPr>
        <p:sp>
          <p:nvSpPr>
            <p:cNvPr id="2679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80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682" name="그림 23" descr="그림 2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23810" y="692725"/>
            <a:ext cx="3404927" cy="1436449"/>
          </a:xfrm>
          <a:prstGeom prst="rect">
            <a:avLst/>
          </a:prstGeom>
          <a:ln w="12700">
            <a:miter lim="400000"/>
          </a:ln>
        </p:spPr>
      </p:pic>
      <p:sp>
        <p:nvSpPr>
          <p:cNvPr id="2683" name="마이페이지 주요 구조"/>
          <p:cNvSpPr txBox="1"/>
          <p:nvPr/>
        </p:nvSpPr>
        <p:spPr>
          <a:xfrm>
            <a:off x="9226404" y="142368"/>
            <a:ext cx="2230498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테이블을 이용하여 각 셀의 크기를 조정.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셀 크기에 맞는 위치에 데이터 출력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8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2687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88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89" name="Прямоугольник 7"/>
          <p:cNvSpPr txBox="1"/>
          <p:nvPr/>
        </p:nvSpPr>
        <p:spPr>
          <a:xfrm>
            <a:off x="2181929" y="184061"/>
            <a:ext cx="177833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기업 수정 PART</a:t>
            </a:r>
          </a:p>
        </p:txBody>
      </p:sp>
      <p:sp>
        <p:nvSpPr>
          <p:cNvPr id="2690" name="직사각형"/>
          <p:cNvSpPr/>
          <p:nvPr/>
        </p:nvSpPr>
        <p:spPr>
          <a:xfrm>
            <a:off x="8619328" y="13508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91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2692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13223"/>
            <a:ext cx="8127981" cy="46560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5" name="그룹"/>
          <p:cNvGrpSpPr/>
          <p:nvPr/>
        </p:nvGrpSpPr>
        <p:grpSpPr>
          <a:xfrm>
            <a:off x="5035416" y="5212006"/>
            <a:ext cx="254007" cy="254007"/>
            <a:chOff x="-1" y="-1"/>
            <a:chExt cx="254006" cy="254006"/>
          </a:xfrm>
        </p:grpSpPr>
        <p:sp>
          <p:nvSpPr>
            <p:cNvPr id="269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94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69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9328" y="2756584"/>
            <a:ext cx="3442230" cy="335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7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32" y="5604171"/>
            <a:ext cx="8127981" cy="1201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8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67768" y="554898"/>
            <a:ext cx="3139772" cy="1660296"/>
          </a:xfrm>
          <a:prstGeom prst="rect">
            <a:avLst/>
          </a:prstGeom>
          <a:ln w="12700">
            <a:miter lim="400000"/>
          </a:ln>
        </p:spPr>
      </p:pic>
      <p:sp>
        <p:nvSpPr>
          <p:cNvPr id="2699" name="마이페이지 주요 구조"/>
          <p:cNvSpPr txBox="1"/>
          <p:nvPr/>
        </p:nvSpPr>
        <p:spPr>
          <a:xfrm>
            <a:off x="9660017" y="240018"/>
            <a:ext cx="140461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기업 수정 컨테이너 구조</a:t>
            </a:r>
          </a:p>
        </p:txBody>
      </p:sp>
      <p:grpSp>
        <p:nvGrpSpPr>
          <p:cNvPr id="2702" name="그룹"/>
          <p:cNvGrpSpPr/>
          <p:nvPr/>
        </p:nvGrpSpPr>
        <p:grpSpPr>
          <a:xfrm>
            <a:off x="8492306" y="2629580"/>
            <a:ext cx="254007" cy="254007"/>
            <a:chOff x="-1" y="-1"/>
            <a:chExt cx="254006" cy="254006"/>
          </a:xfrm>
        </p:grpSpPr>
        <p:sp>
          <p:nvSpPr>
            <p:cNvPr id="270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701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705" name="그룹"/>
          <p:cNvGrpSpPr/>
          <p:nvPr/>
        </p:nvGrpSpPr>
        <p:grpSpPr>
          <a:xfrm>
            <a:off x="163214" y="5606080"/>
            <a:ext cx="254007" cy="254007"/>
            <a:chOff x="-1" y="-1"/>
            <a:chExt cx="254006" cy="254006"/>
          </a:xfrm>
        </p:grpSpPr>
        <p:sp>
          <p:nvSpPr>
            <p:cNvPr id="270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704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08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2709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10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11" name="Прямоугольник 7"/>
          <p:cNvSpPr txBox="1"/>
          <p:nvPr/>
        </p:nvSpPr>
        <p:spPr>
          <a:xfrm>
            <a:off x="2181929" y="184062"/>
            <a:ext cx="221775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공지사항 등록 PART</a:t>
            </a:r>
          </a:p>
        </p:txBody>
      </p:sp>
      <p:sp>
        <p:nvSpPr>
          <p:cNvPr id="2712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13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2714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943" y="904703"/>
            <a:ext cx="8227250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5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123" y="5577832"/>
            <a:ext cx="8128001" cy="12403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18" name="그룹"/>
          <p:cNvGrpSpPr/>
          <p:nvPr/>
        </p:nvGrpSpPr>
        <p:grpSpPr>
          <a:xfrm>
            <a:off x="133942" y="5442310"/>
            <a:ext cx="254003" cy="254003"/>
            <a:chOff x="0" y="0"/>
            <a:chExt cx="254002" cy="254002"/>
          </a:xfrm>
        </p:grpSpPr>
        <p:sp>
          <p:nvSpPr>
            <p:cNvPr id="2716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7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721" name="그룹"/>
          <p:cNvGrpSpPr/>
          <p:nvPr/>
        </p:nvGrpSpPr>
        <p:grpSpPr>
          <a:xfrm>
            <a:off x="5006123" y="5124948"/>
            <a:ext cx="254003" cy="254003"/>
            <a:chOff x="0" y="0"/>
            <a:chExt cx="254002" cy="254002"/>
          </a:xfrm>
        </p:grpSpPr>
        <p:sp>
          <p:nvSpPr>
            <p:cNvPr id="2719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0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722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0805" y="554898"/>
            <a:ext cx="2893978" cy="1622175"/>
          </a:xfrm>
          <a:prstGeom prst="rect">
            <a:avLst/>
          </a:prstGeom>
          <a:ln w="12700">
            <a:miter lim="400000"/>
          </a:ln>
        </p:spPr>
      </p:pic>
      <p:sp>
        <p:nvSpPr>
          <p:cNvPr id="2723" name="마이페이지 주요 구조"/>
          <p:cNvSpPr txBox="1"/>
          <p:nvPr/>
        </p:nvSpPr>
        <p:spPr>
          <a:xfrm>
            <a:off x="9531777" y="240019"/>
            <a:ext cx="1528251" cy="252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r>
              <a:t>공지사항 등록 컨테이너 구조</a:t>
            </a:r>
          </a:p>
        </p:txBody>
      </p:sp>
      <p:pic>
        <p:nvPicPr>
          <p:cNvPr id="2724" name="그림 9" descr="그림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03661" y="3241267"/>
            <a:ext cx="3258669" cy="23614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7" name="그룹"/>
          <p:cNvGrpSpPr/>
          <p:nvPr/>
        </p:nvGrpSpPr>
        <p:grpSpPr>
          <a:xfrm>
            <a:off x="8542508" y="3122931"/>
            <a:ext cx="254003" cy="254003"/>
            <a:chOff x="0" y="0"/>
            <a:chExt cx="254002" cy="254002"/>
          </a:xfrm>
        </p:grpSpPr>
        <p:sp>
          <p:nvSpPr>
            <p:cNvPr id="2725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6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상품</a:t>
            </a:r>
          </a:p>
        </p:txBody>
      </p:sp>
      <p:sp>
        <p:nvSpPr>
          <p:cNvPr id="356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7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730" name="그림 11" descr="그림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2958" y="5569208"/>
            <a:ext cx="4361691" cy="1201663"/>
          </a:xfrm>
          <a:prstGeom prst="rect">
            <a:avLst/>
          </a:prstGeom>
          <a:ln w="12700">
            <a:miter lim="400000"/>
          </a:ln>
        </p:spPr>
      </p:pic>
      <p:sp>
        <p:nvSpPr>
          <p:cNvPr id="2731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732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217" y="913118"/>
            <a:ext cx="8095955" cy="4656090"/>
          </a:xfrm>
          <a:prstGeom prst="rect">
            <a:avLst/>
          </a:prstGeom>
          <a:ln w="12700">
            <a:miter lim="400000"/>
          </a:ln>
        </p:spPr>
      </p:pic>
      <p:sp>
        <p:nvSpPr>
          <p:cNvPr id="2733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2734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35" name="Прямоугольник 7"/>
          <p:cNvSpPr txBox="1"/>
          <p:nvPr/>
        </p:nvSpPr>
        <p:spPr>
          <a:xfrm>
            <a:off x="2181929" y="184062"/>
            <a:ext cx="301802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공지사항 수정 및 삭제 PART</a:t>
            </a:r>
          </a:p>
        </p:txBody>
      </p:sp>
      <p:sp>
        <p:nvSpPr>
          <p:cNvPr id="2736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37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2738" name="그림 2" descr="그림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6443" y="2263912"/>
            <a:ext cx="3146752" cy="11661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41" name="그룹"/>
          <p:cNvGrpSpPr/>
          <p:nvPr/>
        </p:nvGrpSpPr>
        <p:grpSpPr>
          <a:xfrm>
            <a:off x="2276392" y="3001977"/>
            <a:ext cx="254003" cy="254004"/>
            <a:chOff x="0" y="0"/>
            <a:chExt cx="254002" cy="254002"/>
          </a:xfrm>
        </p:grpSpPr>
        <p:sp>
          <p:nvSpPr>
            <p:cNvPr id="2739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0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744" name="그룹"/>
          <p:cNvGrpSpPr/>
          <p:nvPr/>
        </p:nvGrpSpPr>
        <p:grpSpPr>
          <a:xfrm>
            <a:off x="8509335" y="2183512"/>
            <a:ext cx="254003" cy="254003"/>
            <a:chOff x="0" y="0"/>
            <a:chExt cx="254002" cy="254002"/>
          </a:xfrm>
        </p:grpSpPr>
        <p:sp>
          <p:nvSpPr>
            <p:cNvPr id="2742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3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745" name="그림 4" descr="그림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2508" y="5707264"/>
            <a:ext cx="3661132" cy="10988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48" name="그룹"/>
          <p:cNvGrpSpPr/>
          <p:nvPr/>
        </p:nvGrpSpPr>
        <p:grpSpPr>
          <a:xfrm>
            <a:off x="163216" y="5502743"/>
            <a:ext cx="254004" cy="254003"/>
            <a:chOff x="0" y="0"/>
            <a:chExt cx="254002" cy="254002"/>
          </a:xfrm>
        </p:grpSpPr>
        <p:sp>
          <p:nvSpPr>
            <p:cNvPr id="2746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7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751" name="그룹"/>
          <p:cNvGrpSpPr/>
          <p:nvPr/>
        </p:nvGrpSpPr>
        <p:grpSpPr>
          <a:xfrm>
            <a:off x="3983639" y="5442310"/>
            <a:ext cx="254003" cy="254003"/>
            <a:chOff x="0" y="0"/>
            <a:chExt cx="254002" cy="254002"/>
          </a:xfrm>
        </p:grpSpPr>
        <p:sp>
          <p:nvSpPr>
            <p:cNvPr id="2749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0" name="2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754" name="그룹"/>
          <p:cNvGrpSpPr/>
          <p:nvPr/>
        </p:nvGrpSpPr>
        <p:grpSpPr>
          <a:xfrm>
            <a:off x="5841998" y="3001977"/>
            <a:ext cx="254003" cy="254004"/>
            <a:chOff x="0" y="0"/>
            <a:chExt cx="254002" cy="254002"/>
          </a:xfrm>
        </p:grpSpPr>
        <p:sp>
          <p:nvSpPr>
            <p:cNvPr id="2752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3" name="2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755" name="그림 9" descr="그림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79814" y="3478819"/>
            <a:ext cx="3429001" cy="114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8" name="그룹"/>
          <p:cNvGrpSpPr/>
          <p:nvPr/>
        </p:nvGrpSpPr>
        <p:grpSpPr>
          <a:xfrm>
            <a:off x="8544031" y="3339165"/>
            <a:ext cx="254003" cy="254003"/>
            <a:chOff x="0" y="0"/>
            <a:chExt cx="254002" cy="254002"/>
          </a:xfrm>
        </p:grpSpPr>
        <p:sp>
          <p:nvSpPr>
            <p:cNvPr id="2756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7" name="2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759" name="그림 22" descr="그림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23721" y="4756391"/>
            <a:ext cx="3239093" cy="12146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2" name="그룹"/>
          <p:cNvGrpSpPr/>
          <p:nvPr/>
        </p:nvGrpSpPr>
        <p:grpSpPr>
          <a:xfrm>
            <a:off x="7498043" y="3693504"/>
            <a:ext cx="254003" cy="254003"/>
            <a:chOff x="0" y="0"/>
            <a:chExt cx="254002" cy="254002"/>
          </a:xfrm>
        </p:grpSpPr>
        <p:sp>
          <p:nvSpPr>
            <p:cNvPr id="2760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1" name="3"/>
            <p:cNvSpPr txBox="1"/>
            <p:nvPr/>
          </p:nvSpPr>
          <p:spPr>
            <a:xfrm>
              <a:off x="39616" y="5081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765" name="그룹"/>
          <p:cNvGrpSpPr/>
          <p:nvPr/>
        </p:nvGrpSpPr>
        <p:grpSpPr>
          <a:xfrm>
            <a:off x="8541332" y="4668420"/>
            <a:ext cx="254003" cy="254003"/>
            <a:chOff x="0" y="0"/>
            <a:chExt cx="254002" cy="254002"/>
          </a:xfrm>
        </p:grpSpPr>
        <p:sp>
          <p:nvSpPr>
            <p:cNvPr id="2763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4" name="3"/>
            <p:cNvSpPr txBox="1"/>
            <p:nvPr/>
          </p:nvSpPr>
          <p:spPr>
            <a:xfrm>
              <a:off x="39616" y="5081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2766" name="그림 30" descr="그림 3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19646" y="420263"/>
            <a:ext cx="3262686" cy="1629992"/>
          </a:xfrm>
          <a:prstGeom prst="rect">
            <a:avLst/>
          </a:prstGeom>
          <a:ln w="12700">
            <a:miter lim="400000"/>
          </a:ln>
        </p:spPr>
      </p:pic>
      <p:sp>
        <p:nvSpPr>
          <p:cNvPr id="2767" name="마이페이지 주요 구조"/>
          <p:cNvSpPr txBox="1"/>
          <p:nvPr/>
        </p:nvSpPr>
        <p:spPr>
          <a:xfrm>
            <a:off x="9354856" y="93778"/>
            <a:ext cx="1638106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r>
              <a:t>공지사항 데이터 컨테이너 구조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9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8362" y="2481165"/>
            <a:ext cx="3493270" cy="2643783"/>
          </a:xfrm>
          <a:prstGeom prst="rect">
            <a:avLst/>
          </a:prstGeom>
          <a:ln w="12700">
            <a:miter lim="400000"/>
          </a:ln>
        </p:spPr>
      </p:pic>
      <p:sp>
        <p:nvSpPr>
          <p:cNvPr id="2770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71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2772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3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74" name="Прямоугольник 7"/>
          <p:cNvSpPr txBox="1"/>
          <p:nvPr/>
        </p:nvSpPr>
        <p:spPr>
          <a:xfrm>
            <a:off x="2181929" y="184062"/>
            <a:ext cx="221775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공지사항 수정 PART</a:t>
            </a:r>
          </a:p>
        </p:txBody>
      </p:sp>
      <p:sp>
        <p:nvSpPr>
          <p:cNvPr id="2775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76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2777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032" y="913223"/>
            <a:ext cx="8127994" cy="46560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80" name="그룹"/>
          <p:cNvGrpSpPr/>
          <p:nvPr/>
        </p:nvGrpSpPr>
        <p:grpSpPr>
          <a:xfrm>
            <a:off x="5006123" y="5124948"/>
            <a:ext cx="254003" cy="254003"/>
            <a:chOff x="0" y="0"/>
            <a:chExt cx="254002" cy="254002"/>
          </a:xfrm>
        </p:grpSpPr>
        <p:sp>
          <p:nvSpPr>
            <p:cNvPr id="2778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9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783" name="그룹"/>
          <p:cNvGrpSpPr/>
          <p:nvPr/>
        </p:nvGrpSpPr>
        <p:grpSpPr>
          <a:xfrm>
            <a:off x="8491363" y="2244533"/>
            <a:ext cx="254003" cy="254003"/>
            <a:chOff x="0" y="0"/>
            <a:chExt cx="254002" cy="254002"/>
          </a:xfrm>
        </p:grpSpPr>
        <p:sp>
          <p:nvSpPr>
            <p:cNvPr id="2781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2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784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21" y="5541883"/>
            <a:ext cx="8127992" cy="12564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87" name="그룹"/>
          <p:cNvGrpSpPr/>
          <p:nvPr/>
        </p:nvGrpSpPr>
        <p:grpSpPr>
          <a:xfrm>
            <a:off x="167022" y="5442310"/>
            <a:ext cx="254004" cy="254003"/>
            <a:chOff x="0" y="0"/>
            <a:chExt cx="254002" cy="254002"/>
          </a:xfrm>
        </p:grpSpPr>
        <p:sp>
          <p:nvSpPr>
            <p:cNvPr id="2785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6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788" name="그림 20" descr="그림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03092" y="378691"/>
            <a:ext cx="3192448" cy="174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789" name="마이페이지 주요 구조"/>
          <p:cNvSpPr txBox="1"/>
          <p:nvPr/>
        </p:nvSpPr>
        <p:spPr>
          <a:xfrm>
            <a:off x="9354856" y="93778"/>
            <a:ext cx="1528251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r>
              <a:t>공지사항 수정 컨테이너 구조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1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9736" y="2422843"/>
            <a:ext cx="3561905" cy="2407775"/>
          </a:xfrm>
          <a:prstGeom prst="rect">
            <a:avLst/>
          </a:prstGeom>
          <a:ln w="12700">
            <a:miter lim="400000"/>
          </a:ln>
        </p:spPr>
      </p:pic>
      <p:sp>
        <p:nvSpPr>
          <p:cNvPr id="2792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93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2794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5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96" name="Прямоугольник 7"/>
          <p:cNvSpPr txBox="1"/>
          <p:nvPr/>
        </p:nvSpPr>
        <p:spPr>
          <a:xfrm>
            <a:off x="2181929" y="184062"/>
            <a:ext cx="279831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자주 묻는 질문 등록 PART</a:t>
            </a:r>
          </a:p>
        </p:txBody>
      </p:sp>
      <p:sp>
        <p:nvSpPr>
          <p:cNvPr id="2797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98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279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032" y="913223"/>
            <a:ext cx="8128002" cy="46560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2" name="그룹"/>
          <p:cNvGrpSpPr/>
          <p:nvPr/>
        </p:nvGrpSpPr>
        <p:grpSpPr>
          <a:xfrm>
            <a:off x="5006123" y="5124948"/>
            <a:ext cx="254003" cy="254003"/>
            <a:chOff x="0" y="0"/>
            <a:chExt cx="254002" cy="254002"/>
          </a:xfrm>
        </p:grpSpPr>
        <p:sp>
          <p:nvSpPr>
            <p:cNvPr id="2800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1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05" name="그룹"/>
          <p:cNvGrpSpPr/>
          <p:nvPr/>
        </p:nvGrpSpPr>
        <p:grpSpPr>
          <a:xfrm>
            <a:off x="8412332" y="2234882"/>
            <a:ext cx="254003" cy="254003"/>
            <a:chOff x="0" y="0"/>
            <a:chExt cx="254002" cy="254002"/>
          </a:xfrm>
        </p:grpSpPr>
        <p:sp>
          <p:nvSpPr>
            <p:cNvPr id="2803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4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806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0721" y="5549313"/>
            <a:ext cx="8161313" cy="12157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9" name="그룹"/>
          <p:cNvGrpSpPr/>
          <p:nvPr/>
        </p:nvGrpSpPr>
        <p:grpSpPr>
          <a:xfrm>
            <a:off x="133942" y="5442310"/>
            <a:ext cx="254003" cy="254003"/>
            <a:chOff x="0" y="0"/>
            <a:chExt cx="254002" cy="254002"/>
          </a:xfrm>
        </p:grpSpPr>
        <p:sp>
          <p:nvSpPr>
            <p:cNvPr id="2807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8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810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85076" y="554898"/>
            <a:ext cx="2830413" cy="1562678"/>
          </a:xfrm>
          <a:prstGeom prst="rect">
            <a:avLst/>
          </a:prstGeom>
          <a:ln w="12700">
            <a:miter lim="400000"/>
          </a:ln>
        </p:spPr>
      </p:pic>
      <p:sp>
        <p:nvSpPr>
          <p:cNvPr id="2811" name="마이페이지 주요 구조"/>
          <p:cNvSpPr txBox="1"/>
          <p:nvPr/>
        </p:nvSpPr>
        <p:spPr>
          <a:xfrm>
            <a:off x="9368270" y="171361"/>
            <a:ext cx="1818530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r>
              <a:t>자주 묻는 질문 등록 컨테이너 구조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그림 35" descr="그림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335" y="4778311"/>
            <a:ext cx="3089209" cy="1185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4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4496" y="5615811"/>
            <a:ext cx="4058230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5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19329" y="3498713"/>
            <a:ext cx="3530692" cy="1238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6" name="그림 3" descr="그림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80949" y="2263912"/>
            <a:ext cx="3530692" cy="10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2817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18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2819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20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21" name="Прямоугольник 7"/>
          <p:cNvSpPr txBox="1"/>
          <p:nvPr/>
        </p:nvSpPr>
        <p:spPr>
          <a:xfrm>
            <a:off x="2181929" y="184062"/>
            <a:ext cx="359858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자주 묻는 질문 수정 및 삭제 PART</a:t>
            </a:r>
          </a:p>
        </p:txBody>
      </p:sp>
      <p:sp>
        <p:nvSpPr>
          <p:cNvPr id="2822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23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2824" name="그림 2" descr="그림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4032" y="913223"/>
            <a:ext cx="8128002" cy="46560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7" name="그룹"/>
          <p:cNvGrpSpPr/>
          <p:nvPr/>
        </p:nvGrpSpPr>
        <p:grpSpPr>
          <a:xfrm>
            <a:off x="2276392" y="3001977"/>
            <a:ext cx="254003" cy="254004"/>
            <a:chOff x="0" y="0"/>
            <a:chExt cx="254002" cy="254002"/>
          </a:xfrm>
        </p:grpSpPr>
        <p:sp>
          <p:nvSpPr>
            <p:cNvPr id="2825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6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30" name="그룹"/>
          <p:cNvGrpSpPr/>
          <p:nvPr/>
        </p:nvGrpSpPr>
        <p:grpSpPr>
          <a:xfrm>
            <a:off x="5841998" y="3001977"/>
            <a:ext cx="254003" cy="254004"/>
            <a:chOff x="0" y="0"/>
            <a:chExt cx="254002" cy="254002"/>
          </a:xfrm>
        </p:grpSpPr>
        <p:sp>
          <p:nvSpPr>
            <p:cNvPr id="2828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9" name="2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833" name="그룹"/>
          <p:cNvGrpSpPr/>
          <p:nvPr/>
        </p:nvGrpSpPr>
        <p:grpSpPr>
          <a:xfrm>
            <a:off x="8509335" y="2183512"/>
            <a:ext cx="254003" cy="254003"/>
            <a:chOff x="0" y="0"/>
            <a:chExt cx="254002" cy="254002"/>
          </a:xfrm>
        </p:grpSpPr>
        <p:sp>
          <p:nvSpPr>
            <p:cNvPr id="2831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2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36" name="그룹"/>
          <p:cNvGrpSpPr/>
          <p:nvPr/>
        </p:nvGrpSpPr>
        <p:grpSpPr>
          <a:xfrm>
            <a:off x="8492328" y="3359684"/>
            <a:ext cx="254003" cy="254003"/>
            <a:chOff x="0" y="0"/>
            <a:chExt cx="254002" cy="254002"/>
          </a:xfrm>
        </p:grpSpPr>
        <p:sp>
          <p:nvSpPr>
            <p:cNvPr id="2834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5" name="2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839" name="그룹"/>
          <p:cNvGrpSpPr/>
          <p:nvPr/>
        </p:nvGrpSpPr>
        <p:grpSpPr>
          <a:xfrm>
            <a:off x="7498043" y="3693504"/>
            <a:ext cx="254003" cy="254003"/>
            <a:chOff x="0" y="0"/>
            <a:chExt cx="254002" cy="254002"/>
          </a:xfrm>
        </p:grpSpPr>
        <p:sp>
          <p:nvSpPr>
            <p:cNvPr id="2837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8" name="3"/>
            <p:cNvSpPr txBox="1"/>
            <p:nvPr/>
          </p:nvSpPr>
          <p:spPr>
            <a:xfrm>
              <a:off x="39616" y="5081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842" name="그룹"/>
          <p:cNvGrpSpPr/>
          <p:nvPr/>
        </p:nvGrpSpPr>
        <p:grpSpPr>
          <a:xfrm>
            <a:off x="8541332" y="4668420"/>
            <a:ext cx="254003" cy="254003"/>
            <a:chOff x="0" y="0"/>
            <a:chExt cx="254002" cy="254002"/>
          </a:xfrm>
        </p:grpSpPr>
        <p:sp>
          <p:nvSpPr>
            <p:cNvPr id="2840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1" name="3"/>
            <p:cNvSpPr txBox="1"/>
            <p:nvPr/>
          </p:nvSpPr>
          <p:spPr>
            <a:xfrm>
              <a:off x="39616" y="5081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2843" name="그림 5" descr="그림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4107" y="5629743"/>
            <a:ext cx="3853917" cy="11411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6" name="그룹"/>
          <p:cNvGrpSpPr/>
          <p:nvPr/>
        </p:nvGrpSpPr>
        <p:grpSpPr>
          <a:xfrm>
            <a:off x="163216" y="5502743"/>
            <a:ext cx="254004" cy="254003"/>
            <a:chOff x="0" y="0"/>
            <a:chExt cx="254002" cy="254002"/>
          </a:xfrm>
        </p:grpSpPr>
        <p:sp>
          <p:nvSpPr>
            <p:cNvPr id="2844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5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49" name="그룹"/>
          <p:cNvGrpSpPr/>
          <p:nvPr/>
        </p:nvGrpSpPr>
        <p:grpSpPr>
          <a:xfrm>
            <a:off x="4070317" y="5442311"/>
            <a:ext cx="254003" cy="254003"/>
            <a:chOff x="0" y="0"/>
            <a:chExt cx="254002" cy="254002"/>
          </a:xfrm>
        </p:grpSpPr>
        <p:sp>
          <p:nvSpPr>
            <p:cNvPr id="2847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8" name="2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850" name="그림 37" descr="그림 3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139" y="397162"/>
            <a:ext cx="2802285" cy="1686373"/>
          </a:xfrm>
          <a:prstGeom prst="rect">
            <a:avLst/>
          </a:prstGeom>
          <a:ln w="12700">
            <a:miter lim="400000"/>
          </a:ln>
        </p:spPr>
      </p:pic>
      <p:sp>
        <p:nvSpPr>
          <p:cNvPr id="2851" name="마이페이지 주요 구조"/>
          <p:cNvSpPr txBox="1"/>
          <p:nvPr/>
        </p:nvSpPr>
        <p:spPr>
          <a:xfrm>
            <a:off x="9288543" y="82227"/>
            <a:ext cx="1928385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r>
              <a:t>자주 묻는 질문 데이터 컨테이너 구조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2124" y="2284093"/>
            <a:ext cx="3486415" cy="1955398"/>
          </a:xfrm>
          <a:prstGeom prst="rect">
            <a:avLst/>
          </a:prstGeom>
          <a:ln w="12700">
            <a:miter lim="400000"/>
          </a:ln>
        </p:spPr>
      </p:pic>
      <p:sp>
        <p:nvSpPr>
          <p:cNvPr id="2854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55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2856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57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58" name="Прямоугольник 7"/>
          <p:cNvSpPr txBox="1"/>
          <p:nvPr/>
        </p:nvSpPr>
        <p:spPr>
          <a:xfrm>
            <a:off x="2181929" y="184062"/>
            <a:ext cx="279831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자주 묻는 질문 수정 PART</a:t>
            </a:r>
          </a:p>
        </p:txBody>
      </p:sp>
      <p:sp>
        <p:nvSpPr>
          <p:cNvPr id="2859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60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2861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032" y="979054"/>
            <a:ext cx="8128002" cy="45902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64" name="그룹"/>
          <p:cNvGrpSpPr/>
          <p:nvPr/>
        </p:nvGrpSpPr>
        <p:grpSpPr>
          <a:xfrm>
            <a:off x="5006123" y="5124948"/>
            <a:ext cx="254003" cy="254003"/>
            <a:chOff x="0" y="0"/>
            <a:chExt cx="254002" cy="254002"/>
          </a:xfrm>
        </p:grpSpPr>
        <p:sp>
          <p:nvSpPr>
            <p:cNvPr id="2862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3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67" name="그룹"/>
          <p:cNvGrpSpPr/>
          <p:nvPr/>
        </p:nvGrpSpPr>
        <p:grpSpPr>
          <a:xfrm>
            <a:off x="8412332" y="2234882"/>
            <a:ext cx="254003" cy="254003"/>
            <a:chOff x="0" y="0"/>
            <a:chExt cx="254002" cy="254002"/>
          </a:xfrm>
        </p:grpSpPr>
        <p:sp>
          <p:nvSpPr>
            <p:cNvPr id="2865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6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70" name="그룹"/>
          <p:cNvGrpSpPr/>
          <p:nvPr/>
        </p:nvGrpSpPr>
        <p:grpSpPr>
          <a:xfrm>
            <a:off x="133942" y="5442310"/>
            <a:ext cx="254003" cy="254003"/>
            <a:chOff x="0" y="0"/>
            <a:chExt cx="254002" cy="254002"/>
          </a:xfrm>
        </p:grpSpPr>
        <p:sp>
          <p:nvSpPr>
            <p:cNvPr id="2868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9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871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558" y="5589787"/>
            <a:ext cx="8024390" cy="1133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2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08363" y="363128"/>
            <a:ext cx="3129443" cy="1779274"/>
          </a:xfrm>
          <a:prstGeom prst="rect">
            <a:avLst/>
          </a:prstGeom>
          <a:ln w="12700">
            <a:miter lim="400000"/>
          </a:ln>
        </p:spPr>
      </p:pic>
      <p:sp>
        <p:nvSpPr>
          <p:cNvPr id="2873" name="마이페이지 주요 구조"/>
          <p:cNvSpPr txBox="1"/>
          <p:nvPr/>
        </p:nvSpPr>
        <p:spPr>
          <a:xfrm>
            <a:off x="9288543" y="82227"/>
            <a:ext cx="1818530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r>
              <a:t>자주 묻는 질문 수정 컨테이너 구조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5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7973" y="2285873"/>
            <a:ext cx="3446260" cy="1154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6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2328" y="3510048"/>
            <a:ext cx="3561905" cy="1132759"/>
          </a:xfrm>
          <a:prstGeom prst="rect">
            <a:avLst/>
          </a:prstGeom>
          <a:ln w="12700">
            <a:miter lim="400000"/>
          </a:ln>
        </p:spPr>
      </p:pic>
      <p:sp>
        <p:nvSpPr>
          <p:cNvPr id="2877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78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2879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80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81" name="Прямоугольник 7"/>
          <p:cNvSpPr txBox="1"/>
          <p:nvPr/>
        </p:nvSpPr>
        <p:spPr>
          <a:xfrm>
            <a:off x="2181929" y="184062"/>
            <a:ext cx="266169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Q&amp;A 답변 및 삭제 PART</a:t>
            </a:r>
          </a:p>
        </p:txBody>
      </p:sp>
      <p:sp>
        <p:nvSpPr>
          <p:cNvPr id="2882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83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2884" name="그림 2" descr="그림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42" y="913223"/>
            <a:ext cx="8127993" cy="46560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7" name="그룹"/>
          <p:cNvGrpSpPr/>
          <p:nvPr/>
        </p:nvGrpSpPr>
        <p:grpSpPr>
          <a:xfrm>
            <a:off x="2276392" y="3085101"/>
            <a:ext cx="254003" cy="254004"/>
            <a:chOff x="0" y="0"/>
            <a:chExt cx="254002" cy="254002"/>
          </a:xfrm>
        </p:grpSpPr>
        <p:sp>
          <p:nvSpPr>
            <p:cNvPr id="2885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6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90" name="그룹"/>
          <p:cNvGrpSpPr/>
          <p:nvPr/>
        </p:nvGrpSpPr>
        <p:grpSpPr>
          <a:xfrm>
            <a:off x="5841998" y="3085101"/>
            <a:ext cx="254003" cy="254004"/>
            <a:chOff x="0" y="0"/>
            <a:chExt cx="254002" cy="254002"/>
          </a:xfrm>
        </p:grpSpPr>
        <p:sp>
          <p:nvSpPr>
            <p:cNvPr id="2888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9" name="2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893" name="그룹"/>
          <p:cNvGrpSpPr/>
          <p:nvPr/>
        </p:nvGrpSpPr>
        <p:grpSpPr>
          <a:xfrm>
            <a:off x="8509335" y="2266636"/>
            <a:ext cx="254003" cy="254003"/>
            <a:chOff x="0" y="0"/>
            <a:chExt cx="254002" cy="254002"/>
          </a:xfrm>
        </p:grpSpPr>
        <p:sp>
          <p:nvSpPr>
            <p:cNvPr id="2891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2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96" name="그룹"/>
          <p:cNvGrpSpPr/>
          <p:nvPr/>
        </p:nvGrpSpPr>
        <p:grpSpPr>
          <a:xfrm>
            <a:off x="8492328" y="3442808"/>
            <a:ext cx="254003" cy="254003"/>
            <a:chOff x="0" y="0"/>
            <a:chExt cx="254002" cy="254002"/>
          </a:xfrm>
        </p:grpSpPr>
        <p:sp>
          <p:nvSpPr>
            <p:cNvPr id="2894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5" name="2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899" name="그룹"/>
          <p:cNvGrpSpPr/>
          <p:nvPr/>
        </p:nvGrpSpPr>
        <p:grpSpPr>
          <a:xfrm>
            <a:off x="7498043" y="3776628"/>
            <a:ext cx="254003" cy="254003"/>
            <a:chOff x="0" y="0"/>
            <a:chExt cx="254002" cy="254002"/>
          </a:xfrm>
        </p:grpSpPr>
        <p:sp>
          <p:nvSpPr>
            <p:cNvPr id="2897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8" name="3"/>
            <p:cNvSpPr txBox="1"/>
            <p:nvPr/>
          </p:nvSpPr>
          <p:spPr>
            <a:xfrm>
              <a:off x="39616" y="5081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902" name="그룹"/>
          <p:cNvGrpSpPr/>
          <p:nvPr/>
        </p:nvGrpSpPr>
        <p:grpSpPr>
          <a:xfrm>
            <a:off x="8541332" y="4751544"/>
            <a:ext cx="254003" cy="254003"/>
            <a:chOff x="0" y="0"/>
            <a:chExt cx="254002" cy="254002"/>
          </a:xfrm>
        </p:grpSpPr>
        <p:sp>
          <p:nvSpPr>
            <p:cNvPr id="2900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1" name="3"/>
            <p:cNvSpPr txBox="1"/>
            <p:nvPr/>
          </p:nvSpPr>
          <p:spPr>
            <a:xfrm>
              <a:off x="39616" y="5081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2903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53877" y="5582425"/>
            <a:ext cx="4191001" cy="11884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06" name="그룹"/>
          <p:cNvGrpSpPr/>
          <p:nvPr/>
        </p:nvGrpSpPr>
        <p:grpSpPr>
          <a:xfrm>
            <a:off x="4070317" y="5525435"/>
            <a:ext cx="254003" cy="254003"/>
            <a:chOff x="0" y="0"/>
            <a:chExt cx="254002" cy="254002"/>
          </a:xfrm>
        </p:grpSpPr>
        <p:sp>
          <p:nvSpPr>
            <p:cNvPr id="2904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5" name="2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907" name="그림 9" descr="그림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4502" y="5590949"/>
            <a:ext cx="3724005" cy="12096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10" name="그룹"/>
          <p:cNvGrpSpPr/>
          <p:nvPr/>
        </p:nvGrpSpPr>
        <p:grpSpPr>
          <a:xfrm>
            <a:off x="163216" y="5585867"/>
            <a:ext cx="254004" cy="254003"/>
            <a:chOff x="0" y="0"/>
            <a:chExt cx="254002" cy="254002"/>
          </a:xfrm>
        </p:grpSpPr>
        <p:sp>
          <p:nvSpPr>
            <p:cNvPr id="2908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9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911" name="그림 35" descr="그림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3831" y="466434"/>
            <a:ext cx="3032903" cy="1597460"/>
          </a:xfrm>
          <a:prstGeom prst="rect">
            <a:avLst/>
          </a:prstGeom>
          <a:ln w="12700">
            <a:miter lim="400000"/>
          </a:ln>
        </p:spPr>
      </p:pic>
      <p:sp>
        <p:nvSpPr>
          <p:cNvPr id="2912" name="마이페이지 주요 구조"/>
          <p:cNvSpPr txBox="1"/>
          <p:nvPr/>
        </p:nvSpPr>
        <p:spPr>
          <a:xfrm>
            <a:off x="9209572" y="111480"/>
            <a:ext cx="2115071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t>Q&amp;A 답변 및 삭제 데이터 컨테이너 구조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직사각형"/>
          <p:cNvSpPr/>
          <p:nvPr/>
        </p:nvSpPr>
        <p:spPr>
          <a:xfrm>
            <a:off x="294033" y="5500868"/>
            <a:ext cx="8128001" cy="12700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15" name="TextBox 12"/>
          <p:cNvSpPr txBox="1"/>
          <p:nvPr/>
        </p:nvSpPr>
        <p:spPr>
          <a:xfrm>
            <a:off x="417218" y="171361"/>
            <a:ext cx="172667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</a:defRPr>
            </a:lvl1pPr>
          </a:lstStyle>
          <a:p>
            <a:r>
              <a:t>화면 구현</a:t>
            </a:r>
          </a:p>
        </p:txBody>
      </p:sp>
      <p:sp>
        <p:nvSpPr>
          <p:cNvPr id="2916" name="Прямая соединительная линия 8"/>
          <p:cNvSpPr/>
          <p:nvPr/>
        </p:nvSpPr>
        <p:spPr>
          <a:xfrm>
            <a:off x="1995781" y="134293"/>
            <a:ext cx="4" cy="488160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7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18" name="Прямоугольник 7"/>
          <p:cNvSpPr txBox="1"/>
          <p:nvPr/>
        </p:nvSpPr>
        <p:spPr>
          <a:xfrm>
            <a:off x="2181929" y="184062"/>
            <a:ext cx="1861430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Q&amp;A 답변 PART</a:t>
            </a:r>
          </a:p>
        </p:txBody>
      </p:sp>
      <p:sp>
        <p:nvSpPr>
          <p:cNvPr id="2919" name="직사각형"/>
          <p:cNvSpPr/>
          <p:nvPr/>
        </p:nvSpPr>
        <p:spPr>
          <a:xfrm>
            <a:off x="8619329" y="13508"/>
            <a:ext cx="3561905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20" name="이미지"/>
          <p:cNvSpPr txBox="1"/>
          <p:nvPr/>
        </p:nvSpPr>
        <p:spPr>
          <a:xfrm>
            <a:off x="3983639" y="3249932"/>
            <a:ext cx="697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r>
              <a:t>이미지</a:t>
            </a:r>
          </a:p>
        </p:txBody>
      </p:sp>
      <p:pic>
        <p:nvPicPr>
          <p:cNvPr id="2921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32" y="913223"/>
            <a:ext cx="8127978" cy="465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2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6246" y="2446958"/>
            <a:ext cx="3211400" cy="26779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5" name="그룹"/>
          <p:cNvGrpSpPr/>
          <p:nvPr/>
        </p:nvGrpSpPr>
        <p:grpSpPr>
          <a:xfrm>
            <a:off x="5006123" y="5124948"/>
            <a:ext cx="254003" cy="254003"/>
            <a:chOff x="0" y="0"/>
            <a:chExt cx="254002" cy="254002"/>
          </a:xfrm>
        </p:grpSpPr>
        <p:sp>
          <p:nvSpPr>
            <p:cNvPr id="2923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4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28" name="그룹"/>
          <p:cNvGrpSpPr/>
          <p:nvPr/>
        </p:nvGrpSpPr>
        <p:grpSpPr>
          <a:xfrm>
            <a:off x="8412332" y="2234882"/>
            <a:ext cx="254003" cy="254003"/>
            <a:chOff x="0" y="0"/>
            <a:chExt cx="254002" cy="254002"/>
          </a:xfrm>
        </p:grpSpPr>
        <p:sp>
          <p:nvSpPr>
            <p:cNvPr id="2926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7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31" name="그룹"/>
          <p:cNvGrpSpPr/>
          <p:nvPr/>
        </p:nvGrpSpPr>
        <p:grpSpPr>
          <a:xfrm>
            <a:off x="133942" y="5442310"/>
            <a:ext cx="254003" cy="254003"/>
            <a:chOff x="0" y="0"/>
            <a:chExt cx="254002" cy="254002"/>
          </a:xfrm>
        </p:grpSpPr>
        <p:sp>
          <p:nvSpPr>
            <p:cNvPr id="2929" name="원"/>
            <p:cNvSpPr/>
            <p:nvPr/>
          </p:nvSpPr>
          <p:spPr>
            <a:xfrm>
              <a:off x="-1" y="-1"/>
              <a:ext cx="254004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0" name="1"/>
            <p:cNvSpPr txBox="1"/>
            <p:nvPr/>
          </p:nvSpPr>
          <p:spPr>
            <a:xfrm>
              <a:off x="39616" y="5082"/>
              <a:ext cx="181099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932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326" y="5622787"/>
            <a:ext cx="8064006" cy="1148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3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63785" y="591125"/>
            <a:ext cx="3272994" cy="1504951"/>
          </a:xfrm>
          <a:prstGeom prst="rect">
            <a:avLst/>
          </a:prstGeom>
          <a:ln w="12700">
            <a:miter lim="400000"/>
          </a:ln>
        </p:spPr>
      </p:pic>
      <p:sp>
        <p:nvSpPr>
          <p:cNvPr id="2934" name="마이페이지 주요 구조"/>
          <p:cNvSpPr txBox="1"/>
          <p:nvPr/>
        </p:nvSpPr>
        <p:spPr>
          <a:xfrm>
            <a:off x="9548856" y="179208"/>
            <a:ext cx="1350087" cy="252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t>Q&amp;A 답변 컨테이너 구조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8. 개발일정</a:t>
            </a:r>
          </a:p>
        </p:txBody>
      </p:sp>
      <p:sp>
        <p:nvSpPr>
          <p:cNvPr id="2937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TextBox 12"/>
          <p:cNvSpPr txBox="1"/>
          <p:nvPr/>
        </p:nvSpPr>
        <p:spPr>
          <a:xfrm>
            <a:off x="611951" y="180254"/>
            <a:ext cx="1726679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일정</a:t>
            </a:r>
          </a:p>
        </p:txBody>
      </p:sp>
      <p:sp>
        <p:nvSpPr>
          <p:cNvPr id="2940" name="Прямоугольник 7"/>
          <p:cNvSpPr txBox="1"/>
          <p:nvPr/>
        </p:nvSpPr>
        <p:spPr>
          <a:xfrm>
            <a:off x="1394529" y="186604"/>
            <a:ext cx="24663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프로젝트 일정 및 계획</a:t>
            </a:r>
          </a:p>
        </p:txBody>
      </p:sp>
      <p:sp>
        <p:nvSpPr>
          <p:cNvPr id="2941" name="Прямая соединительная линия 8"/>
          <p:cNvSpPr/>
          <p:nvPr/>
        </p:nvSpPr>
        <p:spPr>
          <a:xfrm>
            <a:off x="1297281" y="134291"/>
            <a:ext cx="4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2942" name="표 7"/>
          <p:cNvGraphicFramePr/>
          <p:nvPr>
            <p:extLst>
              <p:ext uri="{D42A27DB-BD31-4B8C-83A1-F6EECF244321}">
                <p14:modId xmlns:p14="http://schemas.microsoft.com/office/powerpoint/2010/main" val="109483394"/>
              </p:ext>
            </p:extLst>
          </p:nvPr>
        </p:nvGraphicFramePr>
        <p:xfrm>
          <a:off x="539750" y="1335290"/>
          <a:ext cx="11112500" cy="5397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0"/>
                <a:gridCol w="21590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7500">
                <a:tc rowSpan="2" gridSpan="2"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750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팀 구성 및 프로젝트 주제 설정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화면 설계서(카카오오븐)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요구사항 정의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화면설계 완료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rowSpan="3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데이터</a:t>
                      </a:r>
                    </a:p>
                    <a:p>
                      <a:pPr algn="ctr">
                        <a:defRPr sz="1000"/>
                      </a:pPr>
                      <a:r>
                        <a:t>베이스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DB설계(ERD)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화면 별 SQL문 작성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rgbClr val="A7A7A7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rgbClr val="A7A7A7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rgbClr val="A7A7A7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DB스키마 구현 및 데이터 입력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FRONT-END </a:t>
                      </a:r>
                    </a:p>
                    <a:p>
                      <a:pPr algn="ctr">
                        <a:defRPr sz="1000"/>
                      </a:pPr>
                      <a:r>
                        <a:t>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HTML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CSS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Java Script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화면구현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000"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테스트 및 시운전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파트 통합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개별 테스트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링크 테스트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시운전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TextBox 12"/>
          <p:cNvSpPr txBox="1"/>
          <p:nvPr/>
        </p:nvSpPr>
        <p:spPr>
          <a:xfrm>
            <a:off x="580183" y="237406"/>
            <a:ext cx="196097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담당자 상세 일정</a:t>
            </a:r>
          </a:p>
        </p:txBody>
      </p:sp>
      <p:sp>
        <p:nvSpPr>
          <p:cNvPr id="2945" name="Прямая соединительная линия 8"/>
          <p:cNvSpPr/>
          <p:nvPr/>
        </p:nvSpPr>
        <p:spPr>
          <a:xfrm>
            <a:off x="2638399" y="185094"/>
            <a:ext cx="7" cy="488160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2946" name="표 7"/>
          <p:cNvGraphicFramePr/>
          <p:nvPr/>
        </p:nvGraphicFramePr>
        <p:xfrm>
          <a:off x="539750" y="1582740"/>
          <a:ext cx="11112500" cy="44805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0"/>
                <a:gridCol w="21590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7500">
                <a:tc rowSpan="2"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750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구매내역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요구사항 정의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화면구현(HTML, CSS)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동적처리(JS)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테스트 및 검증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r>
                        <a:t>주문내역, </a:t>
                      </a:r>
                    </a:p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r>
                        <a:t>배송조회 팝업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요구사항 정의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화면구현(HTML, CSS)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rgbClr val="A7A7A7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동적처리(JS)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테스트 및 검증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최근 본 상품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요구사항 정의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화면구현(HTML, CSS)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동적처리(JS)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000"/>
                        <a:t>테스트 및 검증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</a:tbl>
          </a:graphicData>
        </a:graphic>
      </p:graphicFrame>
      <p:sp>
        <p:nvSpPr>
          <p:cNvPr id="2947" name="TextBox 12"/>
          <p:cNvSpPr txBox="1"/>
          <p:nvPr/>
        </p:nvSpPr>
        <p:spPr>
          <a:xfrm>
            <a:off x="2735650" y="237406"/>
            <a:ext cx="83931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BBBBBB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왕성택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" name="표 7"/>
          <p:cNvGraphicFramePr/>
          <p:nvPr/>
        </p:nvGraphicFramePr>
        <p:xfrm>
          <a:off x="442190" y="698330"/>
          <a:ext cx="10930832" cy="304825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9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메인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 상단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카테고리 목록으로 [전체] [패션/잡화], [식품], [생활용품]을 구성   -[전체] 클릭 시 전체 상품 카테고리 조회 가능 -[패션/잡화] 클릭 시 패션/잡화 카테고리 조회 가능 -[식품] 클릭 시 식품 카테고리 조회 가능 -[생활용품] 클릭 시 생활용품 카테고리 조회 가능 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 우측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정렬 방법으로 [최신], [높은 가격], [낮은 가격]을 선택 할 수 있도록 함.  -[최신] 클릭 시 최신 상품 순서대로 정렬 -[높은 가격] 클릭 시 가격이 높은 상품 순서대로 정렬 -[낮은 가격] 클릭 시 가격이 낮은 상품 순서대로 정렬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목록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상품의 이미지, 가격, 상품 이름 정보를 확인하고 한 줄에 4개 3줄 출력. -클릭 시 상품 상세페이지로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오른쪽 배너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 최근 본 펀딩 &amp; 상품 이미지 정보가 담긴 배너를 띄움. -이미지 4개 정도를 시간이 지나면 흘러가게 함. -이미지 아래에 화살표 [&lt;,&gt;]를 표시해 클릭 시 다음 이미지로 넘어가게 함.  -마우스 커서 이동 시 &amp; 다른 페이지 이동 시 항상 따라오도록 함.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 하단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[더보기] 클릭 시 상품 4개 3줄씩 메인 페이지에 추가 출력.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RQ-306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상세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좌측 상단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클릭한 상품의 상품 정보의 이미지를 확인할 수 있음.  왼쪽 상단 화면에 상품 이미지를 띄움.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RQ-307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우측 상단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오른쪽 상단 윗부분: [카테고리]                              상품명입니다                             -----------------                             상품금액  __원                             배송비 __원 를 확인 -[상품 선택] 항목에서 (색상 등의) 선택, 수량, 폼, 총 금액을 선택 가능하도록 함.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RQ-308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선택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[상품 선택] 버튼을 클릭할 시 선택한 옵션, 수량* 금액원                                       총 수량 n개, 총 금액 ___원                                                       (수량*금액+배송비) 를 확인할 수 있게 함. -상품 선택 하지 않을 시, [상품 선택과 수량을 확인해주세요] -문구와 [OK] 버튼이 뜨도록 함. 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RQ-309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선택 버튼 하단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-[장바구니],[구매하기] 버튼 확인 가능하도록 함. -[장바구니] 버튼 클릭 시 마이페이지 - [장바구니] 화면으로 이동. -[구매하기] 버튼 클릭 시 상품 구매 상세 페이지로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0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61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2" name="Прямоугольник 7"/>
          <p:cNvSpPr txBox="1"/>
          <p:nvPr/>
        </p:nvSpPr>
        <p:spPr>
          <a:xfrm>
            <a:off x="2562929" y="199303"/>
            <a:ext cx="105917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상품화면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9" name="표 7"/>
          <p:cNvGraphicFramePr/>
          <p:nvPr/>
        </p:nvGraphicFramePr>
        <p:xfrm>
          <a:off x="539750" y="1582740"/>
          <a:ext cx="11112500" cy="4457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0"/>
                <a:gridCol w="21590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7500">
                <a:tc rowSpan="2" gridSpan="2"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750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장바구니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요구사항 정의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화면구현(HTML, CSS)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동적처리(JS)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테스트 및 검증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1:1 문의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요구사항 정의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화면구현(HTML, CSS)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rgbClr val="A7A7A7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rgbClr val="A7A7A7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olidFill>
                            <a:srgbClr val="A7A7A7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동적처리(JS)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테스트 및 검증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문의하기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요구사항 정의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화면구현(HTML, CSS)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000">
                          <a:solidFill>
                            <a:schemeClr val="accent3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동적처리(JS)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테스트 및 검증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</a:tbl>
          </a:graphicData>
        </a:graphic>
      </p:graphicFrame>
      <p:sp>
        <p:nvSpPr>
          <p:cNvPr id="2950" name="TextBox 12"/>
          <p:cNvSpPr txBox="1"/>
          <p:nvPr/>
        </p:nvSpPr>
        <p:spPr>
          <a:xfrm>
            <a:off x="580183" y="237406"/>
            <a:ext cx="196097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담당자 상세 일정</a:t>
            </a:r>
          </a:p>
        </p:txBody>
      </p:sp>
      <p:sp>
        <p:nvSpPr>
          <p:cNvPr id="2951" name="Прямая соединительная линия 8"/>
          <p:cNvSpPr/>
          <p:nvPr/>
        </p:nvSpPr>
        <p:spPr>
          <a:xfrm>
            <a:off x="2638399" y="185094"/>
            <a:ext cx="7" cy="488160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2" name="TextBox 12"/>
          <p:cNvSpPr txBox="1"/>
          <p:nvPr/>
        </p:nvSpPr>
        <p:spPr>
          <a:xfrm>
            <a:off x="2735650" y="237406"/>
            <a:ext cx="83931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BBBBBB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왕성택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4" name="표 7"/>
          <p:cNvGraphicFramePr/>
          <p:nvPr/>
        </p:nvGraphicFramePr>
        <p:xfrm>
          <a:off x="539750" y="1577250"/>
          <a:ext cx="11112500" cy="4536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0"/>
                <a:gridCol w="21590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7500">
                <a:tc rowSpan="2" gridSpan="2"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750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1524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요구사항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HTML/CSS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Java Script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테스트 및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  <a:tr h="1524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회원관리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요구사항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HTML/CSS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Java Script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테스트 및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  <a:tr h="1524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상품/펀딩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요구사항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HTML/CSS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Java Script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테스트 및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  <a:tr h="1524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요구사항 및 화면설계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HTML/CSS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Java Script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테스트 및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</a:tbl>
          </a:graphicData>
        </a:graphic>
      </p:graphicFrame>
      <p:sp>
        <p:nvSpPr>
          <p:cNvPr id="2955" name="TextBox 12"/>
          <p:cNvSpPr txBox="1"/>
          <p:nvPr/>
        </p:nvSpPr>
        <p:spPr>
          <a:xfrm>
            <a:off x="580183" y="237406"/>
            <a:ext cx="196097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담당자 상세 일정</a:t>
            </a:r>
          </a:p>
        </p:txBody>
      </p:sp>
      <p:sp>
        <p:nvSpPr>
          <p:cNvPr id="2956" name="Прямая соединительная линия 8"/>
          <p:cNvSpPr/>
          <p:nvPr/>
        </p:nvSpPr>
        <p:spPr>
          <a:xfrm>
            <a:off x="2638399" y="185094"/>
            <a:ext cx="7" cy="488160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7" name="TextBox 12"/>
          <p:cNvSpPr txBox="1"/>
          <p:nvPr/>
        </p:nvSpPr>
        <p:spPr>
          <a:xfrm>
            <a:off x="2735650" y="237406"/>
            <a:ext cx="83931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BBBBBB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이재완</a:t>
            </a:r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9" name="표 7"/>
          <p:cNvGraphicFramePr/>
          <p:nvPr>
            <p:extLst>
              <p:ext uri="{D42A27DB-BD31-4B8C-83A1-F6EECF244321}">
                <p14:modId xmlns:p14="http://schemas.microsoft.com/office/powerpoint/2010/main" val="2014812930"/>
              </p:ext>
            </p:extLst>
          </p:nvPr>
        </p:nvGraphicFramePr>
        <p:xfrm>
          <a:off x="539750" y="772842"/>
          <a:ext cx="11112500" cy="5715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0"/>
                <a:gridCol w="21590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7500">
                <a:tc rowSpan="2" gridSpan="2">
                  <a:txBody>
                    <a:bodyPr/>
                    <a:lstStyle/>
                    <a:p>
                      <a:pPr algn="ctr"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2021. 02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750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17500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요구사항 정의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화면 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rowSpan="10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FRONT-END</a:t>
                      </a:r>
                    </a:p>
                    <a:p>
                      <a:pPr algn="ctr">
                        <a:defRPr sz="1000"/>
                      </a:pPr>
                      <a:r>
                        <a:t>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홈 화면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메인 화면 구현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 화면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Q&amp;A 화면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로그인 화면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회원가입 화면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아이디 찾기 화면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비밀번호 찾기 화면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기업 소개 화면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기업 소개 상세 화면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Database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기업소개 sql 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회원가입 sql 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 sql 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Q&amp;A sql 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60" name="TextBox 12"/>
          <p:cNvSpPr txBox="1"/>
          <p:nvPr/>
        </p:nvSpPr>
        <p:spPr>
          <a:xfrm>
            <a:off x="580183" y="237406"/>
            <a:ext cx="196097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담당자 상세 일정</a:t>
            </a:r>
          </a:p>
        </p:txBody>
      </p:sp>
      <p:sp>
        <p:nvSpPr>
          <p:cNvPr id="2961" name="Прямая соединительная линия 8"/>
          <p:cNvSpPr/>
          <p:nvPr/>
        </p:nvSpPr>
        <p:spPr>
          <a:xfrm>
            <a:off x="2638399" y="185094"/>
            <a:ext cx="7" cy="488160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62" name="TextBox 12"/>
          <p:cNvSpPr txBox="1"/>
          <p:nvPr/>
        </p:nvSpPr>
        <p:spPr>
          <a:xfrm>
            <a:off x="2735650" y="237406"/>
            <a:ext cx="178417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BBBBBB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이지은, 이슬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4" name="표 7"/>
          <p:cNvGraphicFramePr/>
          <p:nvPr/>
        </p:nvGraphicFramePr>
        <p:xfrm>
          <a:off x="539750" y="1009834"/>
          <a:ext cx="11112500" cy="55549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0"/>
                <a:gridCol w="2151545"/>
                <a:gridCol w="324955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317500">
                <a:tc rowSpan="2" gridSpan="2"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CACACA"/>
                      </a:solidFill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750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chemeClr val="accent2"/>
                          </a:solidFill>
                        </a:rPr>
                        <a:t>31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17500">
                <a:tc rowSpan="7"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  <a:p>
                      <a:pPr algn="ctr">
                        <a:defRPr sz="1000"/>
                      </a:pPr>
                      <a:endParaRPr/>
                    </a:p>
                    <a:p>
                      <a:pPr algn="ctr">
                        <a:defRPr sz="1000"/>
                      </a:pPr>
                      <a:endParaRPr/>
                    </a:p>
                    <a:p>
                      <a:pPr algn="ctr">
                        <a:defRPr sz="1000"/>
                      </a:pPr>
                      <a:r>
                        <a:t>강혜지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상품/펀딩 화면설계 (1/15)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상품,펀딩 DB설계 (1/18)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CACACA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 SQL 처리 (1/20)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 상세 화면 구현(1) (1/23)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 상세 화면 구현(2) (1/26)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상품, 펀딩 구매 화면 구현(1)</a:t>
                      </a:r>
                    </a:p>
                    <a:p>
                      <a:pPr algn="ctr">
                        <a:defRPr sz="1000"/>
                      </a:pPr>
                      <a:r>
                        <a:t>(1/29)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상품, 펀딩 구매 화면 구현(2)</a:t>
                      </a:r>
                    </a:p>
                    <a:p>
                      <a:pPr algn="ctr">
                        <a:defRPr sz="1000"/>
                      </a:pPr>
                      <a:r>
                        <a:t>(2/1)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rowSpan="7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최혜주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상품,펀딩 화면설계 (1/15)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상품,펀딩 DB설계 (1/18)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SQL 처리 (1/20)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상품, 펀딩 메인화면 구현 (1/23)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상세화면 구현(1) (1/26)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상세화면 구현(2) (1/29)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상품, 펀딩 완료 화면 구현  (2/1)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B>
                    <a:noFill/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solidFill>
                        <a:srgbClr val="DDDDDD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화면구현 확인 검토 (2/4)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65" name="TextBox 12"/>
          <p:cNvSpPr txBox="1"/>
          <p:nvPr/>
        </p:nvSpPr>
        <p:spPr>
          <a:xfrm>
            <a:off x="580183" y="237406"/>
            <a:ext cx="196097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담당자 상세 일정</a:t>
            </a:r>
          </a:p>
        </p:txBody>
      </p:sp>
      <p:sp>
        <p:nvSpPr>
          <p:cNvPr id="2966" name="Прямая соединительная линия 8"/>
          <p:cNvSpPr/>
          <p:nvPr/>
        </p:nvSpPr>
        <p:spPr>
          <a:xfrm>
            <a:off x="2638399" y="185094"/>
            <a:ext cx="7" cy="488160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67" name="TextBox 12"/>
          <p:cNvSpPr txBox="1"/>
          <p:nvPr/>
        </p:nvSpPr>
        <p:spPr>
          <a:xfrm>
            <a:off x="2735650" y="237406"/>
            <a:ext cx="178417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BBBBBB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강혜지, 최혜주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표 7"/>
          <p:cNvGraphicFramePr/>
          <p:nvPr/>
        </p:nvGraphicFramePr>
        <p:xfrm>
          <a:off x="442190" y="649602"/>
          <a:ext cx="10930832" cy="418211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상품 상세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 텝 메뉴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-[상품정보], [리뷰], [QnA], [구매가이드] 탭 메뉴 설치. -[상품정보] 클릭 시 상품의 상세정보를 확인. -[리뷰] 클릭 시 리뷰를 확인. -[QnA] 클릭 시 [QnA]게시판 확인. -[구매가이드] 클릭 시 [구매가이드] 화면 확인.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상품정보 이미지 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[상품정보 이미지] 확인.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리뷰 게시판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전체 텝 메뉴 밑 [리뷰] 게시판 확인.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-텝 메뉴는 스크롤 이동 시에도 사라지지 않음.</a:t>
                      </a:r>
                      <a:br/>
                      <a:r>
                        <a:t>-상품에 대한 별점, 리뷰제목, 작성자 이름, 작성일을 한 줄로 확인할 수 있음.</a:t>
                      </a:r>
                      <a:br/>
                      <a:r>
                        <a:t>-글제목 클릭시 리뷰 게시판 중간에 공간이 추가되면서 리뷰내용 확인.</a:t>
                      </a:r>
                      <a:br/>
                      <a:r>
                        <a:t>-게시판 하단에 &lt;1,2,3...&gt; [리뷰작성하기] 버튼 설치.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-&lt;,&gt; 화살표 클릭시 다음 리뷰 목록 한번에 6개씩 확인 가능</a:t>
                      </a:r>
                      <a:br/>
                      <a:r>
                        <a:t>-[리뷰작성하기] 버튼 클릭 시 글 작성하는 폼 확인.</a:t>
                      </a:r>
                      <a:br/>
                      <a:endParaRPr/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리뷰 작성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상단에 제품 사진 이미지와 제품명 확인. -작성자 (사용자 닉네임)  -평가 ★ 5개부터 1개까지 선택 가능. -제목 입력 가능 -내용 입력가능. -파일 [찾아보기] 버튼 클릭 시 사진 첨부. -[+추가} 버튼 클릭 시 사진 추가 첨부. -하단에 [취소] [등록] 버튼. -버튼 클릭 시 상품 상세 페이지로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QnA게시판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/>
                      </a:r>
                      <a:br/>
                      <a:r>
                        <a:t>글번호, QnA제목, 작성자 이름, 작성일을 한 줄로 확인 가능.</a:t>
                      </a:r>
                      <a:br/>
                      <a:r>
                        <a:t>-QnA 클릭시 리뷰 게시판 중간에 공간이 추가되면서 QnA제목과QnA내용 확인.</a:t>
                      </a:r>
                      <a:br/>
                      <a:r>
                        <a:t>-QnA내용 하단에 A 제품안내와 관리자가 답변한 내용 확인.</a:t>
                      </a:r>
                      <a:br/>
                      <a:r>
                        <a:t>-게시판 하단에 &lt;1,2,3...&gt; [QnA작성하기] 버튼 설치.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-&lt;,&gt; 화살표 클릭시 다음 리뷰 목록 한번에 6개씩 확인 가능</a:t>
                      </a:r>
                      <a:br/>
                      <a:r>
                        <a:t>-[QnA작성하기] 버튼 클릭 시 QnA 작성 페이지로 이동.</a:t>
                      </a:r>
                      <a:br/>
                      <a:endParaRPr/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QnA 작성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상단에 제품 사진 이미지와 제품명 확인. -작성자 (사용자 닉네임)  -제목 입력 가능. -내용 입력 가능. -파일 [찾아보기] 버튼 클릭 시 사진 첨부. -[+추가} 버튼 클릭 시 사진 추가 첨부. -하단에 [취소],[등록] 버튼 클릭 시 상품 상세 페이지로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구매가이드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-[배송안내] -[교환 및 반품 안내] -[환불안내] -[AS안내] 버튼으로 안내사항 확인.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5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66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7" name="Прямоугольник 7"/>
          <p:cNvSpPr txBox="1"/>
          <p:nvPr/>
        </p:nvSpPr>
        <p:spPr>
          <a:xfrm>
            <a:off x="2562929" y="199303"/>
            <a:ext cx="105917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상품화면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표 7"/>
          <p:cNvGraphicFramePr/>
          <p:nvPr/>
        </p:nvGraphicFramePr>
        <p:xfrm>
          <a:off x="442190" y="698330"/>
          <a:ext cx="10930832" cy="469976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결제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구매내역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-구매내역을 확인. -선택한 상품 종류와 수량|(수량*금액)원, 배송비를 확인. -총 N개 | 총 ___원 가격 확인. 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배송지 정보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-기본배송지와 직접 입력 중 하나를 선택할 수 있음.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-기본배송지 선택 시 : 배송지 목록 제일 상단에 있는 주소 표기 됨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-직접 입력 선택 시, 이름, 연락처, 주소, 배송 메시지 입력 가능.             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배송지 목록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기본배송지 옆의 [배송지 목록]버튼으로 최근 배송지 목록 확인처음에 등록 된 주소부터 순서대로 출력,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출력 된 주소 중 하나 선택 가능, default : 최상단 주소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. -배송지 목록 버튼 클릭 시 배송지 목록 레이어 팝업 생성</a:t>
                      </a:r>
                      <a:br/>
                      <a:r>
                        <a:t>-i)배송을 원하는 주소를 선택하시면 주문서에 자동 입력됩니다</a:t>
                      </a:r>
                      <a:br/>
                      <a:r>
                        <a:t>문구가 뜨도록 함.</a:t>
                      </a:r>
                      <a:br/>
                      <a:r>
                        <a:t>-문구 하단에 기존에 기입했었던 주소들 중 하나 선택 가능.</a:t>
                      </a:r>
                      <a:br/>
                      <a:r>
                        <a:t>-이름 </a:t>
                      </a:r>
                      <a:br/>
                      <a:r>
                        <a:t>-우편번호 주소</a:t>
                      </a:r>
                      <a:br/>
                      <a:r>
                        <a:t>-핸드폰 번호 출력.</a:t>
                      </a:r>
                      <a:br/>
                      <a:r>
                        <a:t>-배송지 목록 하단에 "&lt;,&gt;" 버튼으로 다음 목록으로 이동.</a:t>
                      </a:r>
                      <a:br/>
                      <a:r>
                        <a:t>-[배송지로 선택] 클릭 시 선택된 배송지 입력.</a:t>
                      </a:r>
                      <a:br/>
                      <a:r>
                        <a:t>-[취소] 클릭 시 배송지 목록 창이 꺼짐.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배송지 입력 레이어 팝업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직접입력 선택시 : 배송지 입력 폼 생성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필수항목(이름, 연락처, 주소), 선택항목(상세주소) 입력 폼 확인 가능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입력한 주소를 배송지 목록에 추가 체크박스 선택 후 결제 완료 시 배송지 목록에 추가 됨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-주소 검색 클릭 시 : 카카오 우편번호 서비스 창 생성하여 우편번호, 주소 받아 옴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쿠폰 및 포인트 사용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쿠폰 및 포인트 사용 테이블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쿠폰 : 사용자가  보유중인 쿠폰을 드롭박스로 선택하여 사용 가능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포인트 : 오른쪽에 사용자가 보유중인 포인트 표기, 보유중인 포인트 내에서 사용자가 사용하길 원하는 포인트를 텍스트 폼에 입력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결제 수단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결제 수단으로 [신용카드], [무통장입금] 선택.</a:t>
                      </a:r>
                      <a:br/>
                      <a:r>
                        <a:t>-[무통장 입금] 옆에 "(우리은행) 123-123456-45-4578" 표시.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하단에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-“무통장입금으로 결제 시 문자로 계좌번호와 금액이 전송 됩니다.” 문구 표시.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약관동의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약관 동의 체크되어야 진행 가능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결제하기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[결제하기]버튼 클릭 시 선택한 결제 수단으로 결제 진행.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0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71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2" name="Прямоугольник 7"/>
          <p:cNvSpPr txBox="1"/>
          <p:nvPr/>
        </p:nvSpPr>
        <p:spPr>
          <a:xfrm>
            <a:off x="2562929" y="199303"/>
            <a:ext cx="105917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상품화면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표 7"/>
          <p:cNvGraphicFramePr/>
          <p:nvPr/>
        </p:nvGraphicFramePr>
        <p:xfrm>
          <a:off x="442190" y="698330"/>
          <a:ext cx="10930832" cy="243052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solidFill>
                        <a:srgbClr val="DDDDDD"/>
                      </a:solidFill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상품 결제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신용 카드 결제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[결제하기] 버튼 클릭 시 [신용카드 결제] 창이 뜸.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-[판매자] 주식회사 에코빈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-[판매단가]__원 가격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-생년월일 6자리 또는 사업자번호 10자리 입력(숫자만입력) 칸에 생년월일 기입 가능</a:t>
                      </a:r>
                      <a:br/>
                      <a:r>
                        <a:t>-[카드번호] 창에 카드 번호 기입.</a:t>
                      </a:r>
                      <a:br/>
                      <a:r>
                        <a:t>-[유효기간] 항목에 월/년 선택.</a:t>
                      </a:r>
                      <a:br/>
                      <a:r>
                        <a:t>-[비밀번호(앞 2자리/숫자만 입력)] 란에 비밀번호 두 글자 입력, [할부개월] 항목에 일시불, 개월 수 선택 가능</a:t>
                      </a:r>
                      <a:br/>
                      <a:r>
                        <a:t>-[결제] 버튼 클릭 시 상품 구매 완료 페이지로 이동.</a:t>
                      </a:r>
                      <a:br/>
                      <a:r>
                        <a:t>-[취소] 버튼 클릭 시 상품 결제 페이지로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무통장 입금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[결제하기] 버튼 클릭 시 상품 구매 완료 페이지로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구매 완료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 메인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[구매 감사합니다!] 문구가 뜨게 함.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-주문 번호를 확인할 수 있음.</a:t>
                      </a:r>
                      <a:br/>
                      <a:r>
                        <a:t>-문구 하단에 구매한 상품, 수량, 옵션, 총 금액, 적립 된 포인트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확인 가능.</a:t>
                      </a:r>
                      <a:br/>
                      <a:r>
                        <a:t>-하단의 [기업소개], [상품], [펀딩], [펀딩 내역] 버튼 클릭 시 각 화면으로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강혜지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5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76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7" name="Прямоугольник 7"/>
          <p:cNvSpPr txBox="1"/>
          <p:nvPr/>
        </p:nvSpPr>
        <p:spPr>
          <a:xfrm>
            <a:off x="2562929" y="199303"/>
            <a:ext cx="105917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상품화면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펀딩</a:t>
            </a:r>
          </a:p>
        </p:txBody>
      </p:sp>
      <p:sp>
        <p:nvSpPr>
          <p:cNvPr id="380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1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직선 연결선 14"/>
          <p:cNvSpPr/>
          <p:nvPr/>
        </p:nvSpPr>
        <p:spPr>
          <a:xfrm>
            <a:off x="5617309" y="1069194"/>
            <a:ext cx="6588002" cy="4"/>
          </a:xfrm>
          <a:prstGeom prst="line">
            <a:avLst/>
          </a:prstGeom>
          <a:ln w="6350">
            <a:solidFill>
              <a:srgbClr val="53D86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39" name="1"/>
          <p:cNvGrpSpPr/>
          <p:nvPr/>
        </p:nvGrpSpPr>
        <p:grpSpPr>
          <a:xfrm>
            <a:off x="2783270" y="1509927"/>
            <a:ext cx="889011" cy="889011"/>
            <a:chOff x="-1" y="-1"/>
            <a:chExt cx="889009" cy="889009"/>
          </a:xfrm>
        </p:grpSpPr>
        <p:sp>
          <p:nvSpPr>
            <p:cNvPr id="237" name="사각형"/>
            <p:cNvSpPr/>
            <p:nvPr/>
          </p:nvSpPr>
          <p:spPr>
            <a:xfrm>
              <a:off x="-2" y="-2"/>
              <a:ext cx="889011" cy="889011"/>
            </a:xfrm>
            <a:prstGeom prst="rect">
              <a:avLst/>
            </a:prstGeom>
            <a:solidFill>
              <a:srgbClr val="53D8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38" name="1"/>
            <p:cNvSpPr txBox="1"/>
            <p:nvPr/>
          </p:nvSpPr>
          <p:spPr>
            <a:xfrm>
              <a:off x="-2" y="176534"/>
              <a:ext cx="889011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40" name="TextBox 12"/>
          <p:cNvSpPr txBox="1"/>
          <p:nvPr/>
        </p:nvSpPr>
        <p:spPr>
          <a:xfrm>
            <a:off x="2253719" y="320429"/>
            <a:ext cx="5111652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CONTENTS</a:t>
            </a:r>
          </a:p>
        </p:txBody>
      </p:sp>
      <p:grpSp>
        <p:nvGrpSpPr>
          <p:cNvPr id="243" name="7"/>
          <p:cNvGrpSpPr/>
          <p:nvPr/>
        </p:nvGrpSpPr>
        <p:grpSpPr>
          <a:xfrm>
            <a:off x="7399886" y="4192238"/>
            <a:ext cx="889011" cy="889011"/>
            <a:chOff x="-1" y="-1"/>
            <a:chExt cx="889009" cy="889009"/>
          </a:xfrm>
        </p:grpSpPr>
        <p:sp>
          <p:nvSpPr>
            <p:cNvPr id="241" name="사각형"/>
            <p:cNvSpPr/>
            <p:nvPr/>
          </p:nvSpPr>
          <p:spPr>
            <a:xfrm>
              <a:off x="-2" y="-2"/>
              <a:ext cx="889011" cy="889011"/>
            </a:xfrm>
            <a:prstGeom prst="rect">
              <a:avLst/>
            </a:prstGeom>
            <a:solidFill>
              <a:srgbClr val="53D8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2" name="7"/>
            <p:cNvSpPr txBox="1"/>
            <p:nvPr/>
          </p:nvSpPr>
          <p:spPr>
            <a:xfrm>
              <a:off x="-2" y="176534"/>
              <a:ext cx="889011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246" name="8"/>
          <p:cNvGrpSpPr/>
          <p:nvPr/>
        </p:nvGrpSpPr>
        <p:grpSpPr>
          <a:xfrm>
            <a:off x="7392298" y="5533393"/>
            <a:ext cx="889011" cy="889011"/>
            <a:chOff x="-1" y="-1"/>
            <a:chExt cx="889009" cy="889009"/>
          </a:xfrm>
        </p:grpSpPr>
        <p:sp>
          <p:nvSpPr>
            <p:cNvPr id="244" name="사각형"/>
            <p:cNvSpPr/>
            <p:nvPr/>
          </p:nvSpPr>
          <p:spPr>
            <a:xfrm>
              <a:off x="-2" y="-2"/>
              <a:ext cx="889011" cy="889011"/>
            </a:xfrm>
            <a:prstGeom prst="rect">
              <a:avLst/>
            </a:prstGeom>
            <a:solidFill>
              <a:srgbClr val="53D8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45" name="8"/>
            <p:cNvSpPr txBox="1"/>
            <p:nvPr/>
          </p:nvSpPr>
          <p:spPr>
            <a:xfrm>
              <a:off x="-2" y="176534"/>
              <a:ext cx="889011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247" name="- 개요…"/>
          <p:cNvSpPr txBox="1"/>
          <p:nvPr/>
        </p:nvSpPr>
        <p:spPr>
          <a:xfrm>
            <a:off x="4001939" y="1806724"/>
            <a:ext cx="45652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900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 - 개요</a:t>
            </a:r>
          </a:p>
          <a:p>
            <a:pPr>
              <a:lnSpc>
                <a:spcPct val="150000"/>
              </a:lnSpc>
              <a:defRPr sz="900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 - 범위</a:t>
            </a:r>
          </a:p>
          <a:p>
            <a:pPr>
              <a:lnSpc>
                <a:spcPct val="150000"/>
              </a:lnSpc>
              <a:defRPr sz="900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 -  기간</a:t>
            </a:r>
          </a:p>
        </p:txBody>
      </p:sp>
      <p:sp>
        <p:nvSpPr>
          <p:cNvPr id="248" name="개요"/>
          <p:cNvSpPr txBox="1"/>
          <p:nvPr/>
        </p:nvSpPr>
        <p:spPr>
          <a:xfrm>
            <a:off x="4001939" y="1509933"/>
            <a:ext cx="39064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개요</a:t>
            </a:r>
          </a:p>
        </p:txBody>
      </p:sp>
      <p:grpSp>
        <p:nvGrpSpPr>
          <p:cNvPr id="251" name="2"/>
          <p:cNvGrpSpPr/>
          <p:nvPr/>
        </p:nvGrpSpPr>
        <p:grpSpPr>
          <a:xfrm>
            <a:off x="2783270" y="2846477"/>
            <a:ext cx="889011" cy="889011"/>
            <a:chOff x="-1" y="-1"/>
            <a:chExt cx="889009" cy="889009"/>
          </a:xfrm>
        </p:grpSpPr>
        <p:sp>
          <p:nvSpPr>
            <p:cNvPr id="249" name="사각형"/>
            <p:cNvSpPr/>
            <p:nvPr/>
          </p:nvSpPr>
          <p:spPr>
            <a:xfrm>
              <a:off x="-2" y="-2"/>
              <a:ext cx="889011" cy="889011"/>
            </a:xfrm>
            <a:prstGeom prst="rect">
              <a:avLst/>
            </a:prstGeom>
            <a:solidFill>
              <a:srgbClr val="53D8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0" name="2"/>
            <p:cNvSpPr txBox="1"/>
            <p:nvPr/>
          </p:nvSpPr>
          <p:spPr>
            <a:xfrm>
              <a:off x="-2" y="176534"/>
              <a:ext cx="889011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52" name="- 역할"/>
          <p:cNvSpPr txBox="1"/>
          <p:nvPr/>
        </p:nvSpPr>
        <p:spPr>
          <a:xfrm>
            <a:off x="4001939" y="3241774"/>
            <a:ext cx="424519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900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 - 역할</a:t>
            </a:r>
          </a:p>
        </p:txBody>
      </p:sp>
      <p:sp>
        <p:nvSpPr>
          <p:cNvPr id="253" name="팀원 구성 및 역할"/>
          <p:cNvSpPr txBox="1"/>
          <p:nvPr/>
        </p:nvSpPr>
        <p:spPr>
          <a:xfrm>
            <a:off x="4001939" y="2851087"/>
            <a:ext cx="123494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팀원 구성 및 역할</a:t>
            </a:r>
          </a:p>
        </p:txBody>
      </p:sp>
      <p:grpSp>
        <p:nvGrpSpPr>
          <p:cNvPr id="256" name="3"/>
          <p:cNvGrpSpPr/>
          <p:nvPr/>
        </p:nvGrpSpPr>
        <p:grpSpPr>
          <a:xfrm>
            <a:off x="2783270" y="4192238"/>
            <a:ext cx="889011" cy="889011"/>
            <a:chOff x="-1" y="-1"/>
            <a:chExt cx="889009" cy="889009"/>
          </a:xfrm>
        </p:grpSpPr>
        <p:sp>
          <p:nvSpPr>
            <p:cNvPr id="254" name="사각형"/>
            <p:cNvSpPr/>
            <p:nvPr/>
          </p:nvSpPr>
          <p:spPr>
            <a:xfrm>
              <a:off x="-2" y="-2"/>
              <a:ext cx="889011" cy="889011"/>
            </a:xfrm>
            <a:prstGeom prst="rect">
              <a:avLst/>
            </a:prstGeom>
            <a:solidFill>
              <a:srgbClr val="53D8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5" name="3"/>
            <p:cNvSpPr txBox="1"/>
            <p:nvPr/>
          </p:nvSpPr>
          <p:spPr>
            <a:xfrm>
              <a:off x="-2" y="176534"/>
              <a:ext cx="889011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57" name="히스토리"/>
          <p:cNvSpPr txBox="1"/>
          <p:nvPr/>
        </p:nvSpPr>
        <p:spPr>
          <a:xfrm>
            <a:off x="4001939" y="4192242"/>
            <a:ext cx="677161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히스토리</a:t>
            </a:r>
          </a:p>
        </p:txBody>
      </p:sp>
      <p:grpSp>
        <p:nvGrpSpPr>
          <p:cNvPr id="260" name="4"/>
          <p:cNvGrpSpPr/>
          <p:nvPr/>
        </p:nvGrpSpPr>
        <p:grpSpPr>
          <a:xfrm>
            <a:off x="2783270" y="5533393"/>
            <a:ext cx="889011" cy="889011"/>
            <a:chOff x="-1" y="-1"/>
            <a:chExt cx="889009" cy="889009"/>
          </a:xfrm>
        </p:grpSpPr>
        <p:sp>
          <p:nvSpPr>
            <p:cNvPr id="258" name="사각형"/>
            <p:cNvSpPr/>
            <p:nvPr/>
          </p:nvSpPr>
          <p:spPr>
            <a:xfrm>
              <a:off x="-2" y="-2"/>
              <a:ext cx="889011" cy="889011"/>
            </a:xfrm>
            <a:prstGeom prst="rect">
              <a:avLst/>
            </a:prstGeom>
            <a:solidFill>
              <a:srgbClr val="53D8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59" name="4"/>
            <p:cNvSpPr txBox="1"/>
            <p:nvPr/>
          </p:nvSpPr>
          <p:spPr>
            <a:xfrm>
              <a:off x="-2" y="176534"/>
              <a:ext cx="889011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61" name="요구사항 정의서"/>
          <p:cNvSpPr txBox="1"/>
          <p:nvPr/>
        </p:nvSpPr>
        <p:spPr>
          <a:xfrm>
            <a:off x="4001939" y="5533397"/>
            <a:ext cx="1149601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grpSp>
        <p:nvGrpSpPr>
          <p:cNvPr id="264" name="5"/>
          <p:cNvGrpSpPr/>
          <p:nvPr/>
        </p:nvGrpSpPr>
        <p:grpSpPr>
          <a:xfrm>
            <a:off x="7367543" y="1509927"/>
            <a:ext cx="889011" cy="889011"/>
            <a:chOff x="-1" y="-1"/>
            <a:chExt cx="889009" cy="889009"/>
          </a:xfrm>
        </p:grpSpPr>
        <p:sp>
          <p:nvSpPr>
            <p:cNvPr id="262" name="사각형"/>
            <p:cNvSpPr/>
            <p:nvPr/>
          </p:nvSpPr>
          <p:spPr>
            <a:xfrm>
              <a:off x="-2" y="-2"/>
              <a:ext cx="889011" cy="889011"/>
            </a:xfrm>
            <a:prstGeom prst="rect">
              <a:avLst/>
            </a:prstGeom>
            <a:solidFill>
              <a:srgbClr val="53D8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3" name="5"/>
            <p:cNvSpPr txBox="1"/>
            <p:nvPr/>
          </p:nvSpPr>
          <p:spPr>
            <a:xfrm>
              <a:off x="-2" y="176534"/>
              <a:ext cx="889011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65" name="화면설계서"/>
          <p:cNvSpPr txBox="1"/>
          <p:nvPr/>
        </p:nvSpPr>
        <p:spPr>
          <a:xfrm>
            <a:off x="8572727" y="1509933"/>
            <a:ext cx="82041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화면설계서</a:t>
            </a:r>
          </a:p>
        </p:txBody>
      </p:sp>
      <p:grpSp>
        <p:nvGrpSpPr>
          <p:cNvPr id="268" name="6"/>
          <p:cNvGrpSpPr/>
          <p:nvPr/>
        </p:nvGrpSpPr>
        <p:grpSpPr>
          <a:xfrm>
            <a:off x="7364210" y="2846477"/>
            <a:ext cx="889011" cy="889011"/>
            <a:chOff x="-1" y="-1"/>
            <a:chExt cx="889009" cy="889009"/>
          </a:xfrm>
        </p:grpSpPr>
        <p:sp>
          <p:nvSpPr>
            <p:cNvPr id="266" name="사각형"/>
            <p:cNvSpPr/>
            <p:nvPr/>
          </p:nvSpPr>
          <p:spPr>
            <a:xfrm>
              <a:off x="-2" y="-2"/>
              <a:ext cx="889011" cy="889011"/>
            </a:xfrm>
            <a:prstGeom prst="rect">
              <a:avLst/>
            </a:prstGeom>
            <a:solidFill>
              <a:srgbClr val="53D8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67" name="6"/>
            <p:cNvSpPr txBox="1"/>
            <p:nvPr/>
          </p:nvSpPr>
          <p:spPr>
            <a:xfrm>
              <a:off x="-2" y="176534"/>
              <a:ext cx="889011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0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269" name="개발일정"/>
          <p:cNvSpPr txBox="1"/>
          <p:nvPr/>
        </p:nvSpPr>
        <p:spPr>
          <a:xfrm>
            <a:off x="8572727" y="5533397"/>
            <a:ext cx="677161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개발일정</a:t>
            </a:r>
          </a:p>
        </p:txBody>
      </p:sp>
      <p:sp>
        <p:nvSpPr>
          <p:cNvPr id="270" name="화면설계서"/>
          <p:cNvSpPr txBox="1"/>
          <p:nvPr/>
        </p:nvSpPr>
        <p:spPr>
          <a:xfrm>
            <a:off x="8572727" y="2851087"/>
            <a:ext cx="677161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화면구현</a:t>
            </a:r>
          </a:p>
        </p:txBody>
      </p:sp>
      <p:sp>
        <p:nvSpPr>
          <p:cNvPr id="271" name="화면설계서"/>
          <p:cNvSpPr txBox="1"/>
          <p:nvPr/>
        </p:nvSpPr>
        <p:spPr>
          <a:xfrm>
            <a:off x="8572727" y="4192242"/>
            <a:ext cx="129285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데이터베이스 설계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3" name="표 7"/>
          <p:cNvGraphicFramePr/>
          <p:nvPr/>
        </p:nvGraphicFramePr>
        <p:xfrm>
          <a:off x="442190" y="698330"/>
          <a:ext cx="10930832" cy="423697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RQ-327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메인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 상단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카테고리 목록으로 [전체], [패션/잡화], [식품], [생활용품], [기타]를 구성 -[전체] 클릭 시 전체 카테고리 조회 가능 -[패션/잡화] 클릭 시 패션/잡화 카테고리 조회 가능 -[식품] 클릭 시 식품 카테고리 조회 가능 -[생활용품] 클릭 시 생활용품 카테고리 조회 가능  -[기타] 클릭 시 기타 카테고리 조회 가능 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RQ-328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 상단 우측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정렬 방법으로 [최신] [종료 임박] [참여 금액]을 선택 할 수 있도록 함.  -[최신] 클릭 시 최신 펀딩 목록 순서대로 정렬 -[종료 임박] 클릭 시 마감일이 가까운 순서대로 펀딩 목록 정렬 -[참여 금액] 클릭 시 참여 금액이 큰 순서대로 펀딩 목록 정렬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RQ-329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목록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목록의 이미지와 이미지 하단에 펀딩 이름, 남은 기간, 펀딩 총 참여금액, 금액달성 % 를 확인가능. -펀딩 목록의 정보는 한 줄에 4개, 3줄씩 출력. -클릭 시 상품 상세페이지로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RQ-330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 하단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[더보기] 클릭 시 펀딩 목록 4개 3줄씩 메인 페이지에 추가 출력.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오른쪽 배너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최근 본 펀딩 &amp; 상품 이미지 정보가 담긴 배너를 띄움. -이미지 4개 정도를 시간이 지나면 흘러가게 함. -이미지 아래에 화살표 [&lt;,&gt;]를 표시해 클릭 시 다음 이미지로 넘어가게 함.  -마우스 커서 이동 시 &amp; 다른 페이지 이동 시 항상 따라오도록 함.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RQ-332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상세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좌측 상단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클릭한 상품의 펀딩 정보의 이미지를 확인할 수 있음.  -왼쪽 상단 화면에 펀딩 이미지를 띄움.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RQ-333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우측 상단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내용, 금액별 리워드, 목표 금액, 현재 참여 금액, 금액 달성율,펀딩주체(회사, 기관, 개인 등), 펀딩 종료일, 종료까지 남은 일 확인 가능하도록 한다. -오른쪽 상단 윗부분에 [D-@@]                              펀딩명입니다                                             금액달성율%                             ____원 목표  총 참여금액               배너        펀딩 주최 기업(주최자)                             를 확인가능하도록 함. -금액달성율 %는 퍼센트 정도에 따라 색깔이 채워지는 것으로 표시함. 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RQ-334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리워드 선택하기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[리워드 선택하기] 를 클릭할 시 리워드 선택 가능.</a:t>
                      </a:r>
                      <a:br/>
                      <a:r>
                        <a:t>선택한 옵션, 수량* 금액원</a:t>
                      </a:r>
                      <a:br/>
                      <a:r>
                        <a:t>                                      총 수량 n개, 총 금액 ___원</a:t>
                      </a:r>
                      <a:br/>
                      <a:r>
                        <a:t>                                      배송비 __원</a:t>
                      </a:r>
                      <a:br/>
                      <a:r>
                        <a:t>                                                      (수량*금액+배송비)</a:t>
                      </a:r>
                      <a:br/>
                      <a:r>
                        <a:t>                                    </a:t>
                      </a:r>
                      <a:br/>
                      <a:r>
                        <a:t>를 확인할 수 있게 함.</a:t>
                      </a:r>
                      <a:br/>
                      <a:r>
                        <a:t>-[X] 버튼 클릭 시 리워드 상세 창이 꺼짐.</a:t>
                      </a:r>
                      <a:br/>
                      <a:r>
                        <a:t>-상품 선택 하지 않을 시,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“리워드 수량과 옵션을 확인해주세요!!"</a:t>
                      </a:r>
                      <a:br/>
                      <a:r>
                        <a:t>문구와 [OK] 버튼이 뜨도록 함.</a:t>
                      </a:r>
                      <a:br/>
                      <a:endParaRPr/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4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85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6" name="Прямоугольник 7"/>
          <p:cNvSpPr txBox="1"/>
          <p:nvPr/>
        </p:nvSpPr>
        <p:spPr>
          <a:xfrm>
            <a:off x="2562929" y="199303"/>
            <a:ext cx="105917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펀딩화면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표 7"/>
          <p:cNvGraphicFramePr/>
          <p:nvPr/>
        </p:nvGraphicFramePr>
        <p:xfrm>
          <a:off x="442190" y="698330"/>
          <a:ext cx="10930832" cy="373608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RQ-335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상세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700"/>
                      </a:pPr>
                      <a:r>
                        <a:t>펀딩 참여하기</a:t>
                      </a:r>
                    </a:p>
                    <a:p>
                      <a:pPr algn="ctr">
                        <a:lnSpc>
                          <a:spcPct val="120000"/>
                        </a:lnSpc>
                        <a:defRPr sz="700"/>
                      </a:pPr>
                      <a:r>
                        <a:t>팝업창 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[펀딩 참여하기] 버튼 클릭 시 펀딩 참여 안내문 팝업창이 뜸.</a:t>
                      </a:r>
                      <a:br/>
                      <a:endParaRPr/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100% 이상 달성된 펀딩일 때는 이런 문구가 뜨도록 함.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/>
                      </a:r>
                      <a:br/>
                      <a:r>
                        <a:t>"펀딩 참여 전 확인하세요!</a:t>
                      </a:r>
                      <a:br/>
                      <a:r>
                        <a:t>"오늘 신청하신 펀딩은 _월_일 실결제가 진행될 예정입니다. " </a:t>
                      </a:r>
                      <a:br/>
                      <a:r>
                        <a:t/>
                      </a:r>
                      <a:br/>
                      <a:r>
                        <a:t>문구로 가장 빠른 결제 월일 확인.</a:t>
                      </a:r>
                      <a:br/>
                      <a:r>
                        <a:t/>
                      </a:r>
                      <a:br/>
                      <a:r>
                        <a:t>"펀딩은 쇼핑과 달리 결제가 진행된 이후에는 단순 변심으로 인한 취소나 환불이 어려울 수 있습니다. 결제 진행 전, 마이페이지&gt;펀딩내역에서 예약 결제를 취소할 수 있습니다." </a:t>
                      </a:r>
                      <a:br/>
                      <a:r>
                        <a:t/>
                      </a:r>
                      <a:br/>
                      <a:r>
                        <a:t>-펀딩 안내 문구 속 [마이페이지&gt;펀딩내역]을 클릭 시 해당 페이지로 이동</a:t>
                      </a:r>
                      <a:br/>
                      <a:r>
                        <a:t>-[동의함] 클릭 시 펀딩 상세 페이지로 이동.</a:t>
                      </a:r>
                      <a:br/>
                      <a:r>
                        <a:t>-[동의안함] 클릭 시 창이 닫힘.</a:t>
                      </a:r>
                      <a:br/>
                      <a:endParaRPr/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RQ-336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참여하기 팝업창 2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100% 미만 달성된 펀딩일 때는 이런 문구가 뜨도록 함.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“펀딩 참여 전 확인하세요!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펀딩은 예약 결제 신청 후 100% 달성 시 지정 결제일에 결제됩니다. _월_20일이 가장 빠른 결제일입니다.”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RQ-337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펀딩에 대한 내용 확인. -펀딩과 관련된 이미지와 글 확인 가능.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RQ-338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 우측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[리워드 안내] 항목으로 펀딩 참여 내역 .확인 가능 -"__원 펀딩 참여" 문구로 금액 확인.   -가장 첫 번째 안내 박스의 [N개 남음] 표시로 갯수 확인. -[리워드 내용] 항목에서  -현재 N명 펀딩 참여 -발송 예상일 YYYY.MM.DD 확인 가능.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RQ-339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 하단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[참여내역] "총 __명이 참여하였습니다." 문구가 뜸. -참여자 사진, 날짜, 시간 -닉네임"님" __원 참여의 구성으로 리스트 출력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9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90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1" name="Прямоугольник 7"/>
          <p:cNvSpPr txBox="1"/>
          <p:nvPr/>
        </p:nvSpPr>
        <p:spPr>
          <a:xfrm>
            <a:off x="2562929" y="199303"/>
            <a:ext cx="105917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펀딩화면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3" name="표 7"/>
          <p:cNvGraphicFramePr/>
          <p:nvPr/>
        </p:nvGraphicFramePr>
        <p:xfrm>
          <a:off x="442190" y="698330"/>
          <a:ext cx="10930832" cy="4853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RQ-340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결제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"펀딩명입니다" 문구 확인. -펀딩주최 기관명 확인 가능.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내역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선택한 리워드 종류와 수량 |(수량*금액)원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-배송비(발송 예상 날짜) "발송 예상" 확인.</a:t>
                      </a:r>
                      <a:br/>
                      <a:r>
                        <a:t>-결제 예정 날짜 확인.</a:t>
                      </a:r>
                      <a:br/>
                      <a:r>
                        <a:t>-총 N개 | 총 ___원 가격 확인.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RQ-342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배송지 정보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기본배송지와 직접 입력 중 하나를 선택할 수 있음. -기본배송지 옆의 [배송지 목록]버튼으로 최근 배송지 목록 확인. -이름, 연락처, 주소, 배송 메시지 입력 가능.               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RQ-343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결제 수단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결제 수단으로 [신용카드], [무통장입금] 선택.</a:t>
                      </a:r>
                      <a:br/>
                      <a:r>
                        <a:t>-[무통장 입금] 옆에 "(우리은행) 123-123456-45-4578" 표시, 하단에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-“무통장입금으로 결제 시 문자로 계좌번호와 금액이 전송 됩니다.” 문구 표시.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RQ-344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약관동의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펀딩약관 확인 가능 및 약관 동의 체크.</a:t>
                      </a:r>
                      <a:br/>
                      <a:r>
                        <a:t>-(필수) 약관 동의합니다.  약관보기</a:t>
                      </a:r>
                      <a:br/>
                      <a:r>
                        <a:t>-(필수) 약관 동의합니다.  약관보기</a:t>
                      </a:r>
                      <a:br/>
                      <a:r>
                        <a:t>-(필수) 약관 동의합니다.  약관보기</a:t>
                      </a:r>
                      <a:br/>
                      <a:r>
                        <a:t>-(선택) 약관 동의합니다.   약관보기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[약관보기] 클릭 시 약관 내용 레이어 팝업 으로 생성.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RQ-345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약관동의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약관 제목과 내용 표기, 범위 벗어나는 내용은 스크롤로 확인 가능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[X]버튼 클릭 시 팝업 닫기 가능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RQ-346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참여하기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[펀딩 참여하기]버튼 클릭 시 선택한 결제 수단으로 펀딩 참여 완료.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RQ-347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신용 카드 결제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[펀딩 참여하기] 버튼 클릭 시 [신용카드 결제] 창이 뜸.</a:t>
                      </a:r>
                      <a:br/>
                      <a:r>
                        <a:t>-[판매자] 주식회사 에코빈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-[판매단가]__원 가격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-생년월일 6자리 또는 사업자번호 10자리 입력(숫자만입력) 칸에 생년월일 기입 가능</a:t>
                      </a:r>
                      <a:br/>
                      <a:r>
                        <a:t>-[카드번호] 창에 카드 번호 기입.</a:t>
                      </a:r>
                      <a:br/>
                      <a:r>
                        <a:t>-[유효기간] 항목에 월/년 선택.</a:t>
                      </a:r>
                      <a:br/>
                      <a:r>
                        <a:t>-[비밀번호(앞 2자리/숫자만 입력)] 란에 비밀번호 두 글자 입력,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[할부개월] 항목에 일시불, 개월 수 선택 가능</a:t>
                      </a:r>
                      <a:br/>
                      <a:r>
                        <a:t>-[결제] 버튼 클릭 시 상품 구매 완료 페이지로 이동.</a:t>
                      </a:r>
                      <a:br/>
                      <a:r>
                        <a:t>-[취소] 버튼 클릭 시 상품 결제 페이지로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RQ-348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결제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무통장 입금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[펀딩 참여하기] 버튼 클릭 시 상품 구매 완료 페이지로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RQ-349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참여 완료 페이지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메인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"참여해주셔서 감사합니다!" 문구가 뜨게 함. -문구 하단에 참여한 펀딩 상품 리워드, 수량, 결제예정일 확인. -하단의 [기업소개], [상품], [펀딩], [펀딩 내역] 버튼 클릭 시 각 화면으로 이동.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최혜주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2021-01-11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4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95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6" name="Прямоугольник 7"/>
          <p:cNvSpPr txBox="1"/>
          <p:nvPr/>
        </p:nvSpPr>
        <p:spPr>
          <a:xfrm>
            <a:off x="2562929" y="199303"/>
            <a:ext cx="105917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펀딩화면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sp>
        <p:nvSpPr>
          <p:cNvPr id="399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표 7"/>
          <p:cNvGraphicFramePr/>
          <p:nvPr/>
        </p:nvGraphicFramePr>
        <p:xfrm>
          <a:off x="442190" y="698330"/>
          <a:ext cx="10930832" cy="474599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UA-A-601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사용자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Main페이지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첫Page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0014" indent="-120014" algn="l">
                        <a:lnSpc>
                          <a:spcPct val="120000"/>
                        </a:lnSpc>
                        <a:buSzPct val="100000"/>
                        <a:buChar char="-"/>
                        <a:defRPr sz="700"/>
                      </a:pPr>
                      <a:r>
                        <a:t>상단 : [이름] [포인트] [쿠폰] [장바구니] 간략 정보 출력</a:t>
                      </a:r>
                    </a:p>
                    <a:p>
                      <a:pPr marL="120014" indent="-120014" algn="l">
                        <a:lnSpc>
                          <a:spcPct val="120000"/>
                        </a:lnSpc>
                        <a:buSzPct val="100000"/>
                        <a:buChar char="-"/>
                        <a:defRPr sz="700"/>
                      </a:pPr>
                      <a:r>
                        <a:t>카테고리 : [내정보관리][쇼핑관리][펀딩관리][고객센터]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  Main페이지 : 해당 카테고리관련 컨테이너 출력</a:t>
                      </a:r>
                      <a:br/>
                      <a:endParaRPr/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마이페이지의 첫 페이지는 내 정보 수정page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UI-A-601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내정보관리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내 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[비밀번호][주소][이름][이메일][휴대전화] 수정 기능 활성.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-비밀번호 변경 시 [비밀번호확인]기능 추가.</a:t>
                      </a:r>
                      <a:br/>
                      <a:r>
                        <a:t/>
                      </a:r>
                      <a:br/>
                      <a:r>
                        <a:t>기존데이터 잔류</a:t>
                      </a:r>
                      <a:br/>
                      <a:endParaRPr/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회원탈퇴 기능 활성화 &amp; 회원 탈퇴 시 확인 창 출력.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UI-A-603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쿠폰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발급받은 쿠폰 정보를 출력한다.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[쿠폰번호][쿠폰 명][할인금액][적용범위][유효기간]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UI-A-604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적립포인트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회원의 포인트 내역 정보를 출력한다.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[상태][적립내역][적립금[상품번호][적용일시]</a:t>
                      </a:r>
                      <a:br/>
                      <a:r>
                        <a:t>- 최근 1개월 동안의 적립내역만 출력한다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UI-A-605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후원한 총 펀딩(개수) 총 펀딩 금액(금액) 출력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/>
                      </a:r>
                      <a:br/>
                      <a:r>
                        <a:t>펀딩 내역 정보를 출력한다.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-[상태][펀딩 정보][예약일][결제일][리워드 상태]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-상태는 [예약완료][결제완료][결제실패]로 나눈다.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-리워드 상태는 [주문예약][배송중][배송완료]로 나눈다.</a:t>
                      </a:r>
                      <a:br/>
                      <a:endParaRPr/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배송조회를 클릭 시 결과출력.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UA-A-701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구매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구매내역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구입내역을 조회할 수 있다.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[1주일], [1개월], [3개월], [전체기간], [원하는 기간]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구매상품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구매한 상품을 확인할 수 있다.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[상품이미지], [상품정보], [주문일자], [주문번호], [주문금액],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[후기작성] 출력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후기 작성 클릭 시 후기 작성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03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404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5" name="Прямоугольник 7"/>
          <p:cNvSpPr txBox="1"/>
          <p:nvPr/>
        </p:nvSpPr>
        <p:spPr>
          <a:xfrm>
            <a:off x="25629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표 7"/>
          <p:cNvGraphicFramePr/>
          <p:nvPr/>
        </p:nvGraphicFramePr>
        <p:xfrm>
          <a:off x="442190" y="698330"/>
          <a:ext cx="10930832" cy="48557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UI-A-702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11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사용자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주문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주문상태 확인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주문 상태 정보 출력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[입금/결제], [배송중], [배송완료], [구매확정], [교환], [교환완료],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[환불], [환불완료]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주문 취소 기능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[취소하기] 버튼을 통해 주문취소 가능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출고 이전 상태까지만 취소 가능하며, 이후에 클릭하게 되면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고객센터 번호 팝업창으로 띄움.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주문내역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주문내역을 조회할 수 있다.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[1주일], [1개월], [3개월], [전체기간], [원하는 기간]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주문상품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주문한 상품을 확인할 수 있다.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[상품이미지], [상품정보], [주문일자], [주문번호], [주문금액(수량)],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[주문상태]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배송조회 클릭 시 배송정보 확인 팝업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UI-A-703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배송조회 팝업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배송내역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0181" indent="-70181" algn="l">
                        <a:lnSpc>
                          <a:spcPct val="120000"/>
                        </a:lnSpc>
                        <a:buSzPct val="100000"/>
                        <a:buChar char="-"/>
                        <a:defRPr sz="700"/>
                      </a:pPr>
                      <a:r>
                        <a:t>주문한 상품정보 확인</a:t>
                      </a:r>
                    </a:p>
                    <a:p>
                      <a:pPr marL="70181" indent="-70181" algn="l">
                        <a:lnSpc>
                          <a:spcPct val="120000"/>
                        </a:lnSpc>
                        <a:buSzPct val="100000"/>
                        <a:buChar char="-"/>
                        <a:defRPr sz="700"/>
                      </a:pPr>
                      <a:r>
                        <a:t>택배사 정보 출력</a:t>
                      </a:r>
                    </a:p>
                    <a:p>
                      <a:pPr marL="70181" indent="-70181" algn="l">
                        <a:lnSpc>
                          <a:spcPct val="120000"/>
                        </a:lnSpc>
                        <a:buSzPct val="100000"/>
                        <a:buChar char="-"/>
                        <a:defRPr sz="700"/>
                      </a:pPr>
                      <a:r>
                        <a:t>배송정보 출력</a:t>
                      </a:r>
                    </a:p>
                    <a:p>
                      <a:pPr marL="70181" indent="-70181" algn="l">
                        <a:lnSpc>
                          <a:spcPct val="120000"/>
                        </a:lnSpc>
                        <a:buSzPct val="100000"/>
                        <a:buChar char="-"/>
                        <a:defRPr sz="700"/>
                      </a:pPr>
                      <a:r>
                        <a:t>[닫기] 버튼으로 팝업창 닫기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UI-A-704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최근 본 상품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최근 본 상품정보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최근 본 [상품이미지], [판매기업], [상품이름], [상품가격]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정보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다음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-  [더보기] 버튼 클릭 시 더 많은 상품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UI-A-705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장바구니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장바구니 목록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상품 정보 출력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[상품이미지], [상품정보], [판매가], [회원 할인],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[수량], [주문금액], [주문관리], [배송비]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수량 변경가능 (0&lt;수량&lt;재고)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선택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- 구매할 상품을 [전체선택], [개별선택]할 수 있다.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주문관리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- [삭제하기] 버튼 클릭 시 장바구니 목록에서 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결제버튼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- [결제]버튼 클릭 시 결제화면으로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삭제버튼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- 선택된 항목 일괄 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08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409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0" name="Прямоугольник 7"/>
          <p:cNvSpPr txBox="1"/>
          <p:nvPr/>
        </p:nvSpPr>
        <p:spPr>
          <a:xfrm>
            <a:off x="25629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표 7"/>
          <p:cNvGraphicFramePr/>
          <p:nvPr/>
        </p:nvGraphicFramePr>
        <p:xfrm>
          <a:off x="442190" y="698330"/>
          <a:ext cx="10930832" cy="273431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UI-A-706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사용자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solidFill>
                        <a:srgbClr val="DDDDDD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1:1문의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문의내역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주문내역을 조회할 수 있다.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[1주일], [1개월], [3개월], [전체기간], [원하는 기간]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처리상태별 조회가 가능하다.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[답변대기], [답변완료]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문의내역 확인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문의내역을 확인할 수 있다.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[문의유형], [내용], [주문번호], [작성일], [처리상태]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수정버튼을 누르면 문의하기 페이지로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삭제버튼을 누르면 해당 문의내역 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문의하기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[1:1문의하기]버튼 클릭 시 문의하기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UI-A-707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1:1문의하기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문의작성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문의할 내용을 작성할 수 있다.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[문의유형], [주문번호], [작성자], [휴대전화], [이메일], [제목],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[문의내용], [사진첨부]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하단버튼 이벤트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0181" indent="-70181" algn="l">
                        <a:lnSpc>
                          <a:spcPct val="120000"/>
                        </a:lnSpc>
                        <a:buSzPct val="100000"/>
                        <a:buChar char="-"/>
                        <a:defRPr sz="700"/>
                      </a:pPr>
                      <a:r>
                        <a:t>[작성하기] 클릭 시 해당 내용 문의 제출</a:t>
                      </a:r>
                    </a:p>
                    <a:p>
                      <a:pPr marL="70181" indent="-70181" algn="l">
                        <a:lnSpc>
                          <a:spcPct val="120000"/>
                        </a:lnSpc>
                        <a:buSzPct val="100000"/>
                        <a:buChar char="-"/>
                        <a:defRPr sz="700"/>
                      </a:pPr>
                      <a:r>
                        <a:t>[취소]클릭 시 문의 종료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FAQ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- 자주 질문하는 질문 클릭 시 답변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3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414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5" name="Прямоугольник 7"/>
          <p:cNvSpPr txBox="1"/>
          <p:nvPr/>
        </p:nvSpPr>
        <p:spPr>
          <a:xfrm>
            <a:off x="25629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</a:t>
            </a:r>
          </a:p>
        </p:txBody>
      </p:sp>
      <p:sp>
        <p:nvSpPr>
          <p:cNvPr id="418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9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1" name="표 7"/>
          <p:cNvGraphicFramePr/>
          <p:nvPr/>
        </p:nvGraphicFramePr>
        <p:xfrm>
          <a:off x="437602" y="702916"/>
          <a:ext cx="10930832" cy="62273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관리자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회원관리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회원 수정 및 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출력내용 → [가입일자][회원주소][이메일[휴대폰][비밀번호]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[아이디][이름] 출력</a:t>
                      </a:r>
                      <a:br/>
                      <a:endParaRPr/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수정 및 삭제 기능 활성화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- 수정 클릭 시 수정Page 이동.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- 삭제 클릭 시 해당 회원정보 삭제</a:t>
                      </a:r>
                      <a:br/>
                      <a:r>
                        <a:t/>
                      </a:r>
                      <a:br/>
                      <a:r>
                        <a:t>검색 -&gt; 회원명을 입력 시 조회 가능</a:t>
                      </a:r>
                      <a:br/>
                      <a:r>
                        <a:t>기간버튼 -&gt; [1주일][1개월][3개월]클릭 시 최근 가입일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수정 및 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출력내용 → [수량][기업명][ 상품명][가격][등록일자]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[상품번호][상품분류] 출력</a:t>
                      </a:r>
                      <a:br/>
                      <a:endParaRPr/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수정 및 삭제 기능 활성화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- 수정 클릭 시 상품 수정Page 이동.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- 삭제 클릭 시 해당상품 정보 삭제</a:t>
                      </a:r>
                      <a:br/>
                      <a:r>
                        <a:t/>
                      </a:r>
                      <a:br/>
                      <a:r>
                        <a:t>검색 -&gt; 상품명을 입력 시 조회 가능</a:t>
                      </a:r>
                      <a:br/>
                      <a:r>
                        <a:t>기간버튼 -&gt; [1주일][1개월][3개월]클릭 시 최근 등록일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등록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[기업명][상품명][가격][배송비][상품분류][상품 이미지]</a:t>
                      </a:r>
                      <a:br/>
                      <a:r>
                        <a:t>[상세 상품 이미지][수량][옵션][상세설명][구매가이드]</a:t>
                      </a:r>
                      <a:br/>
                      <a:r>
                        <a:t>[배송안내][교환 및 반품안내] 정보 입력 가능.</a:t>
                      </a:r>
                      <a:br/>
                      <a:r>
                        <a:t/>
                      </a:r>
                      <a:br/>
                      <a:r>
                        <a:t>등록 및 취소 버튼 활성화</a:t>
                      </a:r>
                      <a:br/>
                      <a:r>
                        <a:t>  -등록 시 정보 DB에 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[기업명][상품명][가격][배송비][상품분류][상품 이미지]</a:t>
                      </a:r>
                      <a:br/>
                      <a:r>
                        <a:t>[상세 상품 이미지][수량][옵션][상세설명][구매가이드]</a:t>
                      </a:r>
                      <a:br/>
                      <a:r>
                        <a:t>[배송안내][교환 및 반품안내] 정보 수정 가능.</a:t>
                      </a:r>
                      <a:br/>
                      <a:r>
                        <a:t/>
                      </a:r>
                      <a:br/>
                      <a:r>
                        <a:t>수정 및 취소 버튼 활성화</a:t>
                      </a:r>
                      <a:br/>
                      <a:r>
                        <a:t>  -수정 시 수정된 정보로 재등록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미 변동 + 이전페이지로 이동</a:t>
                      </a:r>
                      <a:br/>
                      <a:r>
                        <a:t/>
                      </a:r>
                      <a:br/>
                      <a:r>
                        <a:t>기존데이터 잔류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UI-A-806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수정 및 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출력내용 → [상태][Bar][펀딩 명][결제일][판매자]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[펀딩 번호][상품분류] 출력</a:t>
                      </a:r>
                      <a:br/>
                      <a:endParaRPr/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수정 및 삭제 기능 활성화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- 수정 클릭 시 펀딩 수정Page 이동.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- 삭제 클릭 시 해당 펀딩 정보 삭제</a:t>
                      </a:r>
                      <a:br/>
                      <a:r>
                        <a:t/>
                      </a:r>
                      <a:br/>
                      <a:r>
                        <a:t>검색 -&gt; 펀딩 명을 입력 시 조회 가능</a:t>
                      </a:r>
                      <a:br/>
                      <a:r>
                        <a:t>기간버튼 -&gt; [1주일][1개월][3개월]클릭 시 최근 등록일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22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423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4" name="Прямоугольник 7"/>
          <p:cNvSpPr txBox="1"/>
          <p:nvPr/>
        </p:nvSpPr>
        <p:spPr>
          <a:xfrm>
            <a:off x="2562929" y="199303"/>
            <a:ext cx="8204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표 7"/>
          <p:cNvGraphicFramePr/>
          <p:nvPr/>
        </p:nvGraphicFramePr>
        <p:xfrm>
          <a:off x="442190" y="698330"/>
          <a:ext cx="10930832" cy="533120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UI-A-807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관리자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등록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[판매자][펀딩명][목표금액][배송비][상품분류][상품 이미지]</a:t>
                      </a:r>
                      <a:br/>
                      <a:r>
                        <a:t>[상세 상품 이미지][수량][결제 예정일][리워드 옵션]</a:t>
                      </a:r>
                      <a:br/>
                      <a:r>
                        <a:t>[상세설명][구매가이드][배송안내][교환 및 반품안내] </a:t>
                      </a:r>
                      <a:br/>
                      <a:r>
                        <a:t>정보 입력 가능.</a:t>
                      </a:r>
                      <a:br/>
                      <a:r>
                        <a:t/>
                      </a:r>
                      <a:br/>
                      <a:r>
                        <a:t>등록 및 취소 버튼 활성화</a:t>
                      </a:r>
                      <a:br/>
                      <a:r>
                        <a:t>  -등록 시 정보 DB에 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UI-A-808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[판매자][펀딩명][목표금액][배송비][상품분류][상품 이미지]</a:t>
                      </a:r>
                      <a:br/>
                      <a:r>
                        <a:t>[상세 상품 이미지][수량][결제 예정일][리워드 옵션]</a:t>
                      </a:r>
                      <a:br/>
                      <a:r>
                        <a:t>[상세설명][구매가이드][배송안내][교환 및 반품안내] </a:t>
                      </a:r>
                      <a:br/>
                      <a:r>
                        <a:t>정보 수정 가능.</a:t>
                      </a:r>
                      <a:br/>
                      <a:r>
                        <a:t/>
                      </a:r>
                      <a:br/>
                      <a:r>
                        <a:t>수정 및 취소 버튼 활성화</a:t>
                      </a:r>
                      <a:br/>
                      <a:r>
                        <a:t>  -수정 시 수정된 정보로 재등록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미 변동 +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UI-A-809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기업관리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기업 소개  수정 및 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출력내용 → [소개][기업명][등록일][등록자] 출력</a:t>
                      </a:r>
                      <a:br/>
                      <a:endParaRPr/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수정 및 삭제 기능 활성화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- 수정 클릭 시 기업소개 수정Page 이동.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 - 삭제 클릭 시 해당상품 정보 삭제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/>
                      </a:r>
                      <a:br/>
                      <a:r>
                        <a:t>검색 -&gt; 기업명을 입력 시 조회 가능</a:t>
                      </a:r>
                      <a:br/>
                      <a:r>
                        <a:t>기간버튼 -&gt; [1주일][1개월][3개월]클릭 시 최근 등록일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기업 소개 등록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[등록자][기업명][공식홈페이지 링크][인스타 링크][페이스북 링크][이미지][기업소개] 정보 입력 가능.</a:t>
                      </a:r>
                      <a:br/>
                      <a:r>
                        <a:t/>
                      </a:r>
                      <a:br/>
                      <a:r>
                        <a:t>등록 및 취소 버튼 활성화</a:t>
                      </a:r>
                      <a:br/>
                      <a:r>
                        <a:t>  -등록 시 정보 DB에 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기업 소개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[등록자][기업명][공식홈페이지 링크][인스타 링크][페이스북 링크][이미지][기업소개] 정보 수정 가능.</a:t>
                      </a:r>
                      <a:br/>
                      <a:r>
                        <a:t/>
                      </a:r>
                      <a:br/>
                      <a:r>
                        <a:t>수정 및 취소 버튼 활성화</a:t>
                      </a:r>
                      <a:br/>
                      <a:r>
                        <a:t>  -수정 시 수정된 정보로 재등록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미 변동 +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27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428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9" name="Прямоугольник 7"/>
          <p:cNvSpPr txBox="1"/>
          <p:nvPr/>
        </p:nvSpPr>
        <p:spPr>
          <a:xfrm>
            <a:off x="2562929" y="199303"/>
            <a:ext cx="8204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Box 11"/>
          <p:cNvSpPr txBox="1"/>
          <p:nvPr/>
        </p:nvSpPr>
        <p:spPr>
          <a:xfrm>
            <a:off x="319438" y="0"/>
            <a:ext cx="1188723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1</a:t>
            </a:r>
          </a:p>
        </p:txBody>
      </p:sp>
      <p:sp>
        <p:nvSpPr>
          <p:cNvPr id="274" name="직각 삼각형 4"/>
          <p:cNvSpPr/>
          <p:nvPr/>
        </p:nvSpPr>
        <p:spPr>
          <a:xfrm rot="16200000">
            <a:off x="-6" y="793876"/>
            <a:ext cx="1980010" cy="1980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9D9D9"/>
              </a:gs>
              <a:gs pos="69000">
                <a:srgbClr val="FFFFFF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75" name="TextBox 12"/>
          <p:cNvSpPr txBox="1"/>
          <p:nvPr/>
        </p:nvSpPr>
        <p:spPr>
          <a:xfrm>
            <a:off x="2241868" y="403366"/>
            <a:ext cx="1188724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개 요</a:t>
            </a:r>
          </a:p>
        </p:txBody>
      </p:sp>
      <p:sp>
        <p:nvSpPr>
          <p:cNvPr id="276" name="직선 연결선 14"/>
          <p:cNvSpPr/>
          <p:nvPr/>
        </p:nvSpPr>
        <p:spPr>
          <a:xfrm>
            <a:off x="3725298" y="1069195"/>
            <a:ext cx="8480013" cy="1"/>
          </a:xfrm>
          <a:prstGeom prst="line">
            <a:avLst/>
          </a:prstGeom>
          <a:ln w="6350">
            <a:solidFill>
              <a:srgbClr val="53D86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직사각형 28"/>
          <p:cNvSpPr txBox="1"/>
          <p:nvPr/>
        </p:nvSpPr>
        <p:spPr>
          <a:xfrm>
            <a:off x="1996381" y="2139675"/>
            <a:ext cx="3025399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500" b="1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개요</a:t>
            </a:r>
          </a:p>
          <a:p>
            <a:pPr>
              <a:lnSpc>
                <a:spcPct val="150000"/>
              </a:lnSpc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친환경 제품을 판매하는 웹 쇼핑몰 개발</a:t>
            </a:r>
          </a:p>
          <a:p>
            <a:pPr>
              <a:lnSpc>
                <a:spcPct val="150000"/>
              </a:lnSpc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웹 페이지 이름 : 에코빈</a:t>
            </a:r>
          </a:p>
        </p:txBody>
      </p:sp>
      <p:sp>
        <p:nvSpPr>
          <p:cNvPr id="278" name="직선 연결선 17"/>
          <p:cNvSpPr/>
          <p:nvPr/>
        </p:nvSpPr>
        <p:spPr>
          <a:xfrm>
            <a:off x="2033646" y="2285941"/>
            <a:ext cx="359810" cy="6"/>
          </a:xfrm>
          <a:prstGeom prst="line">
            <a:avLst/>
          </a:prstGeom>
          <a:ln w="317500" cap="rnd">
            <a:solidFill>
              <a:srgbClr val="53D86D">
                <a:alpha val="27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직사각형 28"/>
          <p:cNvSpPr txBox="1"/>
          <p:nvPr/>
        </p:nvSpPr>
        <p:spPr>
          <a:xfrm>
            <a:off x="1937140" y="4196824"/>
            <a:ext cx="3025398" cy="181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500" b="1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개발 일정</a:t>
            </a:r>
          </a:p>
          <a:p>
            <a:pPr>
              <a:lnSpc>
                <a:spcPct val="150000"/>
              </a:lnSpc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01/11 (월) - 주제선정/요구사항개요 (완료)</a:t>
            </a:r>
          </a:p>
          <a:p>
            <a:pPr>
              <a:lnSpc>
                <a:spcPct val="150000"/>
              </a:lnSpc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01/13 (수) - 전체일정계획, 화면설계 일부 (진행중)</a:t>
            </a:r>
          </a:p>
          <a:p>
            <a:pPr>
              <a:lnSpc>
                <a:spcPct val="150000"/>
              </a:lnSpc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01/15 (금) - 화면설계완료</a:t>
            </a:r>
          </a:p>
          <a:p>
            <a:pPr>
              <a:lnSpc>
                <a:spcPct val="150000"/>
              </a:lnSpc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  <a:p>
            <a:pPr>
              <a:lnSpc>
                <a:spcPct val="150000"/>
              </a:lnSpc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02/04 (목) - 개발완료</a:t>
            </a:r>
          </a:p>
        </p:txBody>
      </p:sp>
      <p:sp>
        <p:nvSpPr>
          <p:cNvPr id="280" name="직선 연결선 17"/>
          <p:cNvSpPr/>
          <p:nvPr/>
        </p:nvSpPr>
        <p:spPr>
          <a:xfrm>
            <a:off x="1974405" y="4353235"/>
            <a:ext cx="722477" cy="4"/>
          </a:xfrm>
          <a:prstGeom prst="line">
            <a:avLst/>
          </a:prstGeom>
          <a:ln w="317500" cap="rnd">
            <a:solidFill>
              <a:srgbClr val="53D86D">
                <a:alpha val="27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1" name="직사각형 28"/>
          <p:cNvSpPr txBox="1"/>
          <p:nvPr/>
        </p:nvSpPr>
        <p:spPr>
          <a:xfrm>
            <a:off x="6649470" y="2171618"/>
            <a:ext cx="2825672" cy="280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500" b="1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개발 범위</a:t>
            </a:r>
          </a:p>
          <a:p>
            <a:pPr marL="183815" indent="-183815">
              <a:lnSpc>
                <a:spcPct val="150000"/>
              </a:lnSpc>
              <a:buSzPct val="100000"/>
              <a:buAutoNum type="arabicParenR"/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설계</a:t>
            </a:r>
          </a:p>
          <a:p>
            <a:pPr marL="491289" lvl="1" indent="-110289">
              <a:lnSpc>
                <a:spcPct val="150000"/>
              </a:lnSpc>
              <a:buSzPct val="100000"/>
              <a:buChar char="-"/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요구사항 정의서</a:t>
            </a:r>
          </a:p>
          <a:p>
            <a:pPr marL="491289" lvl="1" indent="-110289">
              <a:lnSpc>
                <a:spcPct val="150000"/>
              </a:lnSpc>
              <a:buSzPct val="100000"/>
              <a:buChar char="-"/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화면설계서</a:t>
            </a:r>
          </a:p>
          <a:p>
            <a:pPr marL="491289" lvl="1" indent="-110289">
              <a:lnSpc>
                <a:spcPct val="150000"/>
              </a:lnSpc>
              <a:buSzPct val="100000"/>
              <a:buChar char="-"/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DB설계 / 스키마 구현 및 데이터 입력</a:t>
            </a:r>
          </a:p>
          <a:p>
            <a:pPr marL="491289" lvl="1" indent="-110289">
              <a:lnSpc>
                <a:spcPct val="150000"/>
              </a:lnSpc>
              <a:buSzPct val="100000"/>
              <a:buChar char="-"/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화면별 SQL 작성</a:t>
            </a:r>
          </a:p>
          <a:p>
            <a:pPr marL="491289" lvl="1" indent="-110289">
              <a:lnSpc>
                <a:spcPct val="150000"/>
              </a:lnSpc>
              <a:buSzPct val="100000"/>
              <a:buChar char="-"/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  <a:p>
            <a:pPr>
              <a:lnSpc>
                <a:spcPct val="150000"/>
              </a:lnSpc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2) 프론트엔드(front-end) 구현</a:t>
            </a:r>
          </a:p>
          <a:p>
            <a:pPr marL="491289" lvl="1" indent="-110289">
              <a:lnSpc>
                <a:spcPct val="150000"/>
              </a:lnSpc>
              <a:buSzPct val="100000"/>
              <a:buChar char="-"/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 HTML : 웹 구조 담당</a:t>
            </a:r>
          </a:p>
          <a:p>
            <a:pPr marL="491289" lvl="1" indent="-110289">
              <a:lnSpc>
                <a:spcPct val="150000"/>
              </a:lnSpc>
              <a:buSzPct val="100000"/>
              <a:buChar char="-"/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CSS : 웹의 시각적인 표현을 담당</a:t>
            </a:r>
          </a:p>
          <a:p>
            <a:pPr marL="491289" lvl="1" indent="-110289">
              <a:lnSpc>
                <a:spcPct val="150000"/>
              </a:lnSpc>
              <a:buSzPct val="100000"/>
              <a:buChar char="-"/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JS : 웹의 동적 처리</a:t>
            </a:r>
          </a:p>
        </p:txBody>
      </p:sp>
      <p:sp>
        <p:nvSpPr>
          <p:cNvPr id="282" name="직선 연결선 17"/>
          <p:cNvSpPr/>
          <p:nvPr/>
        </p:nvSpPr>
        <p:spPr>
          <a:xfrm>
            <a:off x="6674886" y="2326862"/>
            <a:ext cx="722480" cy="2"/>
          </a:xfrm>
          <a:prstGeom prst="line">
            <a:avLst/>
          </a:prstGeom>
          <a:ln w="317500" cap="rnd">
            <a:solidFill>
              <a:srgbClr val="53D86D">
                <a:alpha val="27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" name="표 7"/>
          <p:cNvGraphicFramePr/>
          <p:nvPr/>
        </p:nvGraphicFramePr>
        <p:xfrm>
          <a:off x="442190" y="698330"/>
          <a:ext cx="10930832" cy="529463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관리자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고객센터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Q&amp;A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[작성일][제목][작성자][분야][파일][내용] 정보 수정 가능.</a:t>
                      </a:r>
                      <a:br/>
                      <a:r>
                        <a:t/>
                      </a:r>
                      <a:br/>
                      <a:r>
                        <a:t>수정 ,삭제 글쓰기 버튼 활성화</a:t>
                      </a:r>
                      <a:br/>
                      <a:r>
                        <a:t>  -수정 시 Q&amp;A 답변페이지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-삭제 시 Q&amp;A 게시물 삭제</a:t>
                      </a:r>
                      <a:br/>
                      <a:r>
                        <a:t>  - 글쓰기 시 등록page 이동</a:t>
                      </a:r>
                      <a:br/>
                      <a:r>
                        <a:t/>
                      </a:r>
                      <a:br/>
                      <a:r>
                        <a:t>검색 -&gt; 분야 입력 시 조회 가능</a:t>
                      </a:r>
                      <a:br/>
                      <a:r>
                        <a:t>기간버튼 -&gt; [1주일][1개월][3개월]클릭 시 최근 등록일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Q&amp;A 등록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[제목][분야] 데이터를 입력한다.</a:t>
                      </a:r>
                      <a:br/>
                      <a:r>
                        <a:t/>
                      </a:r>
                      <a:br/>
                      <a:r>
                        <a:t>등록 및 취소 버튼 활성화</a:t>
                      </a:r>
                      <a:br/>
                      <a:r>
                        <a:t>  -등록 시 정보 DB에 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Q&amp;A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제목][분야] 데이터를 수정한다.  수정 및 취소 버튼 활성화   -수정 시 재등록   -취소 시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공지사항 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공지사항 수정 및 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[작성일][제목][작성자] 정보 수정 가능.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/>
                      </a:r>
                      <a:br/>
                      <a:r>
                        <a:t>수정, 삭제 및 등록 글쓰기 버튼 활성화</a:t>
                      </a:r>
                      <a:br/>
                      <a:r>
                        <a:t>  -수정 시 공지사항 수정 페이지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-삭제 시 공지사항 게시물 삭제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 글쓰기 시 등록page 이동</a:t>
                      </a:r>
                      <a:br/>
                      <a:r>
                        <a:t/>
                      </a:r>
                      <a:br/>
                      <a:r>
                        <a:t>검색 -&gt; 제목 입력 시 조회 가능</a:t>
                      </a:r>
                      <a:br/>
                      <a:r>
                        <a:t>기간버튼 -&gt; [1주일][1개월][3개월]클릭 시 최근 등록일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공지사항 등록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[제목][공지란] 데이터를 입력한다.</a:t>
                      </a:r>
                      <a:br/>
                      <a:r>
                        <a:t/>
                      </a:r>
                      <a:br/>
                      <a:r>
                        <a:t>등록 및 취소 버튼 활성화</a:t>
                      </a:r>
                      <a:br/>
                      <a:r>
                        <a:t>  -등록 시 정보 DB에 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공지사항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[제목][공지란] 데이터를 수정한다.</a:t>
                      </a:r>
                      <a:br/>
                      <a:r>
                        <a:t/>
                      </a:r>
                      <a:br/>
                      <a:r>
                        <a:t>수정 및 취소 버튼 활성화</a:t>
                      </a:r>
                      <a:br/>
                      <a:r>
                        <a:t>  -수정 시 수정된 정보로 재등록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미 변동 +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2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433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4" name="Прямоугольник 7"/>
          <p:cNvSpPr txBox="1"/>
          <p:nvPr/>
        </p:nvSpPr>
        <p:spPr>
          <a:xfrm>
            <a:off x="2562929" y="199303"/>
            <a:ext cx="8204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표 7"/>
          <p:cNvGraphicFramePr/>
          <p:nvPr/>
        </p:nvGraphicFramePr>
        <p:xfrm>
          <a:off x="442190" y="698330"/>
          <a:ext cx="10930832" cy="21125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관리자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solidFill>
                        <a:srgbClr val="DDDDDD"/>
                      </a:solidFill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1:1문의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1:1 문의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[작성일][제목][작성자][파일][내용] 정보 수정 가능.</a:t>
                      </a:r>
                      <a:br/>
                      <a:r>
                        <a:t/>
                      </a:r>
                      <a:br/>
                      <a:r>
                        <a:t>답변 및 삭제 버튼 활성화</a:t>
                      </a:r>
                      <a:br/>
                      <a:r>
                        <a:t>  -답변 시 Q&amp;A 답변페이지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-삭제 시 Q&amp;A 게시물 삭제</a:t>
                      </a:r>
                      <a:br/>
                      <a:r>
                        <a:t/>
                      </a:r>
                      <a:br/>
                      <a:r>
                        <a:t>검색 -&gt; 작성자 입력 시 조회 가능</a:t>
                      </a:r>
                      <a:br/>
                      <a:r>
                        <a:t>기간버튼 -&gt; [1주일][1개월][3개월]클릭 시 최근 등록일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UI-A-819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1:1 문의 답변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[제목][답볍란]에 문의에 해당하는 데이터를 입력한다.</a:t>
                      </a:r>
                      <a:br/>
                      <a:r>
                        <a:t/>
                      </a:r>
                      <a:br/>
                      <a:r>
                        <a:t>등록 및 취소 버튼 활성화</a:t>
                      </a:r>
                      <a:br/>
                      <a:r>
                        <a:t>  -등록 시 정보 DB에 등록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  -취소 시 이전페이지로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미반영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7" name="TextBox 12"/>
          <p:cNvSpPr txBox="1"/>
          <p:nvPr/>
        </p:nvSpPr>
        <p:spPr>
          <a:xfrm>
            <a:off x="417216" y="171361"/>
            <a:ext cx="21539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438" name="Прямая соединительная линия 8"/>
          <p:cNvSpPr/>
          <p:nvPr/>
        </p:nvSpPr>
        <p:spPr>
          <a:xfrm>
            <a:off x="2376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9" name="Прямоугольник 7"/>
          <p:cNvSpPr txBox="1"/>
          <p:nvPr/>
        </p:nvSpPr>
        <p:spPr>
          <a:xfrm>
            <a:off x="2562929" y="199303"/>
            <a:ext cx="8204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화면설계서</a:t>
            </a:r>
          </a:p>
        </p:txBody>
      </p:sp>
      <p:sp>
        <p:nvSpPr>
          <p:cNvPr id="442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TextBox 11"/>
          <p:cNvSpPr txBox="1"/>
          <p:nvPr/>
        </p:nvSpPr>
        <p:spPr>
          <a:xfrm>
            <a:off x="319438" y="0"/>
            <a:ext cx="1188723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홈 화면</a:t>
            </a:r>
          </a:p>
        </p:txBody>
      </p:sp>
      <p:sp>
        <p:nvSpPr>
          <p:cNvPr id="446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7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450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51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홈 화면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EA3423"/>
                          </a:solidFill>
                        </a:rPr>
                        <a:t>HOME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52" name="직사각형"/>
          <p:cNvSpPr/>
          <p:nvPr/>
        </p:nvSpPr>
        <p:spPr>
          <a:xfrm>
            <a:off x="486008" y="1781661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453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아이디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비밀번호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로그인 실행 후 메인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회원가입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아이디 찾기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비밀번호 찾기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아이디 또는 비밀번호가 일치하지 않으면 알림 창 띄움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로그인하지 않을 시 메인 페이지로 이동 불가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ALL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54" name="Прямоугольник 7"/>
          <p:cNvSpPr txBox="1"/>
          <p:nvPr/>
        </p:nvSpPr>
        <p:spPr>
          <a:xfrm>
            <a:off x="2181929" y="192953"/>
            <a:ext cx="76326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홈화면</a:t>
            </a:r>
          </a:p>
        </p:txBody>
      </p:sp>
      <p:pic>
        <p:nvPicPr>
          <p:cNvPr id="455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735" y="1955969"/>
            <a:ext cx="7445558" cy="46378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8" name="그룹"/>
          <p:cNvGrpSpPr/>
          <p:nvPr/>
        </p:nvGrpSpPr>
        <p:grpSpPr>
          <a:xfrm>
            <a:off x="3085348" y="3891931"/>
            <a:ext cx="254007" cy="254003"/>
            <a:chOff x="-1" y="0"/>
            <a:chExt cx="254006" cy="254002"/>
          </a:xfrm>
        </p:grpSpPr>
        <p:sp>
          <p:nvSpPr>
            <p:cNvPr id="456" name="원"/>
            <p:cNvSpPr/>
            <p:nvPr/>
          </p:nvSpPr>
          <p:spPr>
            <a:xfrm>
              <a:off x="-2" y="-1"/>
              <a:ext cx="254007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57" name="1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61" name="그룹"/>
          <p:cNvGrpSpPr/>
          <p:nvPr/>
        </p:nvGrpSpPr>
        <p:grpSpPr>
          <a:xfrm>
            <a:off x="3085348" y="4277446"/>
            <a:ext cx="254007" cy="254007"/>
            <a:chOff x="-1" y="-1"/>
            <a:chExt cx="254006" cy="254006"/>
          </a:xfrm>
        </p:grpSpPr>
        <p:sp>
          <p:nvSpPr>
            <p:cNvPr id="459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60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64" name="그룹"/>
          <p:cNvGrpSpPr/>
          <p:nvPr/>
        </p:nvGrpSpPr>
        <p:grpSpPr>
          <a:xfrm>
            <a:off x="3085345" y="4700676"/>
            <a:ext cx="254007" cy="254007"/>
            <a:chOff x="-1" y="-1"/>
            <a:chExt cx="254006" cy="254006"/>
          </a:xfrm>
        </p:grpSpPr>
        <p:sp>
          <p:nvSpPr>
            <p:cNvPr id="462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63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67" name="그룹"/>
          <p:cNvGrpSpPr/>
          <p:nvPr/>
        </p:nvGrpSpPr>
        <p:grpSpPr>
          <a:xfrm>
            <a:off x="3576479" y="5420196"/>
            <a:ext cx="254007" cy="254007"/>
            <a:chOff x="-1" y="-1"/>
            <a:chExt cx="254006" cy="254006"/>
          </a:xfrm>
        </p:grpSpPr>
        <p:sp>
          <p:nvSpPr>
            <p:cNvPr id="465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66" name="4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470" name="그룹"/>
          <p:cNvGrpSpPr/>
          <p:nvPr/>
        </p:nvGrpSpPr>
        <p:grpSpPr>
          <a:xfrm>
            <a:off x="4278356" y="5415113"/>
            <a:ext cx="254007" cy="254007"/>
            <a:chOff x="-1" y="-1"/>
            <a:chExt cx="254006" cy="254006"/>
          </a:xfrm>
        </p:grpSpPr>
        <p:sp>
          <p:nvSpPr>
            <p:cNvPr id="46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69" name="5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473" name="그룹"/>
          <p:cNvGrpSpPr/>
          <p:nvPr/>
        </p:nvGrpSpPr>
        <p:grpSpPr>
          <a:xfrm>
            <a:off x="4924841" y="5410033"/>
            <a:ext cx="254007" cy="254007"/>
            <a:chOff x="-1" y="-1"/>
            <a:chExt cx="254006" cy="254006"/>
          </a:xfrm>
        </p:grpSpPr>
        <p:sp>
          <p:nvSpPr>
            <p:cNvPr id="47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72" name="6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47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rcRect t="4354"/>
          <a:stretch>
            <a:fillRect/>
          </a:stretch>
        </p:blipFill>
        <p:spPr>
          <a:xfrm>
            <a:off x="339215" y="2708778"/>
            <a:ext cx="7961436" cy="2646405"/>
          </a:xfrm>
          <a:prstGeom prst="rect">
            <a:avLst/>
          </a:prstGeom>
          <a:ln>
            <a:solidFill>
              <a:srgbClr val="DDDDDD"/>
            </a:solidFill>
          </a:ln>
        </p:spPr>
      </p:pic>
      <p:sp>
        <p:nvSpPr>
          <p:cNvPr id="477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478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79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메인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메인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80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메인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기업 소개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상품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펀딩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마이페이지로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로그아웃 처리 후 홈화면으로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입력 키워드로 검색 실행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해당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좌/우 배너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ALL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1" name="Прямоугольник 7"/>
          <p:cNvSpPr txBox="1"/>
          <p:nvPr/>
        </p:nvSpPr>
        <p:spPr>
          <a:xfrm>
            <a:off x="2181929" y="184061"/>
            <a:ext cx="127325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메인 페이지</a:t>
            </a:r>
          </a:p>
        </p:txBody>
      </p:sp>
      <p:grpSp>
        <p:nvGrpSpPr>
          <p:cNvPr id="484" name="그룹"/>
          <p:cNvGrpSpPr/>
          <p:nvPr/>
        </p:nvGrpSpPr>
        <p:grpSpPr>
          <a:xfrm>
            <a:off x="796479" y="2414439"/>
            <a:ext cx="254007" cy="254007"/>
            <a:chOff x="-1" y="-1"/>
            <a:chExt cx="254006" cy="254006"/>
          </a:xfrm>
        </p:grpSpPr>
        <p:sp>
          <p:nvSpPr>
            <p:cNvPr id="482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83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87" name="그룹"/>
          <p:cNvGrpSpPr/>
          <p:nvPr/>
        </p:nvGrpSpPr>
        <p:grpSpPr>
          <a:xfrm>
            <a:off x="2220852" y="3496399"/>
            <a:ext cx="254007" cy="254007"/>
            <a:chOff x="-1" y="-1"/>
            <a:chExt cx="254006" cy="254006"/>
          </a:xfrm>
        </p:grpSpPr>
        <p:sp>
          <p:nvSpPr>
            <p:cNvPr id="485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86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90" name="그룹"/>
          <p:cNvGrpSpPr/>
          <p:nvPr/>
        </p:nvGrpSpPr>
        <p:grpSpPr>
          <a:xfrm>
            <a:off x="3259331" y="3496399"/>
            <a:ext cx="254007" cy="254007"/>
            <a:chOff x="-1" y="-1"/>
            <a:chExt cx="254006" cy="254006"/>
          </a:xfrm>
        </p:grpSpPr>
        <p:sp>
          <p:nvSpPr>
            <p:cNvPr id="48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89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93" name="그룹"/>
          <p:cNvGrpSpPr/>
          <p:nvPr/>
        </p:nvGrpSpPr>
        <p:grpSpPr>
          <a:xfrm>
            <a:off x="4303709" y="3496396"/>
            <a:ext cx="254007" cy="254007"/>
            <a:chOff x="-1" y="-1"/>
            <a:chExt cx="254006" cy="254006"/>
          </a:xfrm>
        </p:grpSpPr>
        <p:sp>
          <p:nvSpPr>
            <p:cNvPr id="49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92" name="4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496" name="그룹"/>
          <p:cNvGrpSpPr/>
          <p:nvPr/>
        </p:nvGrpSpPr>
        <p:grpSpPr>
          <a:xfrm>
            <a:off x="6657567" y="2575932"/>
            <a:ext cx="254007" cy="254007"/>
            <a:chOff x="-1" y="-1"/>
            <a:chExt cx="254006" cy="254006"/>
          </a:xfrm>
        </p:grpSpPr>
        <p:sp>
          <p:nvSpPr>
            <p:cNvPr id="49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95" name="5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499" name="그룹"/>
          <p:cNvGrpSpPr/>
          <p:nvPr/>
        </p:nvGrpSpPr>
        <p:grpSpPr>
          <a:xfrm>
            <a:off x="7526716" y="2570850"/>
            <a:ext cx="254007" cy="254007"/>
            <a:chOff x="-1" y="-1"/>
            <a:chExt cx="254006" cy="254006"/>
          </a:xfrm>
        </p:grpSpPr>
        <p:sp>
          <p:nvSpPr>
            <p:cNvPr id="49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498" name="6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502" name="그룹"/>
          <p:cNvGrpSpPr/>
          <p:nvPr/>
        </p:nvGrpSpPr>
        <p:grpSpPr>
          <a:xfrm>
            <a:off x="4128938" y="5106396"/>
            <a:ext cx="254007" cy="254003"/>
            <a:chOff x="-1" y="0"/>
            <a:chExt cx="254006" cy="254002"/>
          </a:xfrm>
        </p:grpSpPr>
        <p:sp>
          <p:nvSpPr>
            <p:cNvPr id="500" name="원"/>
            <p:cNvSpPr/>
            <p:nvPr/>
          </p:nvSpPr>
          <p:spPr>
            <a:xfrm>
              <a:off x="-2" y="-1"/>
              <a:ext cx="254007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01" name="9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505" name="그룹"/>
          <p:cNvGrpSpPr/>
          <p:nvPr/>
        </p:nvGrpSpPr>
        <p:grpSpPr>
          <a:xfrm>
            <a:off x="7637370" y="3502764"/>
            <a:ext cx="254007" cy="254003"/>
            <a:chOff x="-1" y="0"/>
            <a:chExt cx="254006" cy="254002"/>
          </a:xfrm>
        </p:grpSpPr>
        <p:sp>
          <p:nvSpPr>
            <p:cNvPr id="503" name="원"/>
            <p:cNvSpPr/>
            <p:nvPr/>
          </p:nvSpPr>
          <p:spPr>
            <a:xfrm>
              <a:off x="-2" y="-1"/>
              <a:ext cx="254007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04" name="7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508" name="그룹"/>
          <p:cNvGrpSpPr/>
          <p:nvPr/>
        </p:nvGrpSpPr>
        <p:grpSpPr>
          <a:xfrm>
            <a:off x="4216323" y="4069855"/>
            <a:ext cx="254007" cy="254003"/>
            <a:chOff x="-1" y="0"/>
            <a:chExt cx="254006" cy="254002"/>
          </a:xfrm>
        </p:grpSpPr>
        <p:sp>
          <p:nvSpPr>
            <p:cNvPr id="506" name="원"/>
            <p:cNvSpPr/>
            <p:nvPr/>
          </p:nvSpPr>
          <p:spPr>
            <a:xfrm>
              <a:off x="-2" y="-1"/>
              <a:ext cx="254007" cy="254004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07" name="8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8</a:t>
              </a:r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511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512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메인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메인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3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514" name="그림 25" descr="그림 25"/>
          <p:cNvPicPr>
            <a:picLocks noChangeAspect="1"/>
          </p:cNvPicPr>
          <p:nvPr/>
        </p:nvPicPr>
        <p:blipFill>
          <a:blip r:embed="rId3">
            <a:extLst/>
          </a:blip>
          <a:srcRect t="49074"/>
          <a:stretch>
            <a:fillRect/>
          </a:stretch>
        </p:blipFill>
        <p:spPr>
          <a:xfrm>
            <a:off x="2143896" y="1796950"/>
            <a:ext cx="4339374" cy="156176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aphicFrame>
        <p:nvGraphicFramePr>
          <p:cNvPr id="515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이미지 또는 제품명 클릭 시 해당 상품페이지로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이미지 또는 제품명 클릭 시 해당 상품페이지로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이미지 또는 제품명 클릭 시 해당 상품페이지로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[공지사항] 클릭 시 공지사항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[Q&amp;A] 클릭 시 질문 및 답변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화면 최상단으로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하단 판매자 정보 부분은 홈화면을 제외한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모든 화면에 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ALL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b="1975"/>
          <a:stretch>
            <a:fillRect/>
          </a:stretch>
        </p:blipFill>
        <p:spPr>
          <a:xfrm>
            <a:off x="2143896" y="3320612"/>
            <a:ext cx="4339374" cy="300583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517" name="Прямоугольник 7"/>
          <p:cNvSpPr txBox="1"/>
          <p:nvPr/>
        </p:nvSpPr>
        <p:spPr>
          <a:xfrm>
            <a:off x="2181929" y="184061"/>
            <a:ext cx="127325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메인 페이지</a:t>
            </a:r>
          </a:p>
        </p:txBody>
      </p:sp>
      <p:grpSp>
        <p:nvGrpSpPr>
          <p:cNvPr id="520" name="그룹"/>
          <p:cNvGrpSpPr/>
          <p:nvPr/>
        </p:nvGrpSpPr>
        <p:grpSpPr>
          <a:xfrm>
            <a:off x="2691556" y="1859693"/>
            <a:ext cx="254007" cy="254007"/>
            <a:chOff x="-1" y="-1"/>
            <a:chExt cx="254006" cy="254006"/>
          </a:xfrm>
        </p:grpSpPr>
        <p:sp>
          <p:nvSpPr>
            <p:cNvPr id="51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19" name="12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12</a:t>
              </a:r>
            </a:p>
          </p:txBody>
        </p:sp>
      </p:grpSp>
      <p:grpSp>
        <p:nvGrpSpPr>
          <p:cNvPr id="523" name="그룹"/>
          <p:cNvGrpSpPr/>
          <p:nvPr/>
        </p:nvGrpSpPr>
        <p:grpSpPr>
          <a:xfrm>
            <a:off x="2691556" y="2933806"/>
            <a:ext cx="254007" cy="254007"/>
            <a:chOff x="-1" y="-1"/>
            <a:chExt cx="254006" cy="254006"/>
          </a:xfrm>
        </p:grpSpPr>
        <p:sp>
          <p:nvSpPr>
            <p:cNvPr id="52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22" name="13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13</a:t>
              </a:r>
            </a:p>
          </p:txBody>
        </p:sp>
      </p:grpSp>
      <p:grpSp>
        <p:nvGrpSpPr>
          <p:cNvPr id="526" name="그룹"/>
          <p:cNvGrpSpPr/>
          <p:nvPr/>
        </p:nvGrpSpPr>
        <p:grpSpPr>
          <a:xfrm>
            <a:off x="2691556" y="4127828"/>
            <a:ext cx="254007" cy="254007"/>
            <a:chOff x="-1" y="-1"/>
            <a:chExt cx="254006" cy="254006"/>
          </a:xfrm>
        </p:grpSpPr>
        <p:sp>
          <p:nvSpPr>
            <p:cNvPr id="52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25" name="14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14</a:t>
              </a:r>
            </a:p>
          </p:txBody>
        </p:sp>
      </p:grpSp>
      <p:grpSp>
        <p:nvGrpSpPr>
          <p:cNvPr id="529" name="그룹"/>
          <p:cNvGrpSpPr/>
          <p:nvPr/>
        </p:nvGrpSpPr>
        <p:grpSpPr>
          <a:xfrm>
            <a:off x="2691556" y="5719854"/>
            <a:ext cx="254007" cy="254007"/>
            <a:chOff x="-1" y="-1"/>
            <a:chExt cx="254006" cy="254006"/>
          </a:xfrm>
        </p:grpSpPr>
        <p:sp>
          <p:nvSpPr>
            <p:cNvPr id="52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28" name="15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15</a:t>
              </a:r>
            </a:p>
          </p:txBody>
        </p:sp>
      </p:grpSp>
      <p:grpSp>
        <p:nvGrpSpPr>
          <p:cNvPr id="532" name="그룹"/>
          <p:cNvGrpSpPr/>
          <p:nvPr/>
        </p:nvGrpSpPr>
        <p:grpSpPr>
          <a:xfrm>
            <a:off x="3184169" y="6026473"/>
            <a:ext cx="254007" cy="254007"/>
            <a:chOff x="-1" y="-1"/>
            <a:chExt cx="254006" cy="254006"/>
          </a:xfrm>
        </p:grpSpPr>
        <p:sp>
          <p:nvSpPr>
            <p:cNvPr id="53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31" name="16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16</a:t>
              </a:r>
            </a:p>
          </p:txBody>
        </p:sp>
      </p:grpSp>
      <p:grpSp>
        <p:nvGrpSpPr>
          <p:cNvPr id="535" name="그룹"/>
          <p:cNvGrpSpPr/>
          <p:nvPr/>
        </p:nvGrpSpPr>
        <p:grpSpPr>
          <a:xfrm>
            <a:off x="5969000" y="3167321"/>
            <a:ext cx="254000" cy="254007"/>
            <a:chOff x="0" y="-1"/>
            <a:chExt cx="254000" cy="254006"/>
          </a:xfrm>
        </p:grpSpPr>
        <p:sp>
          <p:nvSpPr>
            <p:cNvPr id="533" name="원"/>
            <p:cNvSpPr/>
            <p:nvPr/>
          </p:nvSpPr>
          <p:spPr>
            <a:xfrm>
              <a:off x="0" y="-2"/>
              <a:ext cx="254000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34" name="17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17</a:t>
              </a: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538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539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공지사항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메인 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공지사항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0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541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해당 공지글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페이지 이동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페이지 당 글 10개씩 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UI-A-001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2" name="Прямоугольник 7"/>
          <p:cNvSpPr txBox="1"/>
          <p:nvPr/>
        </p:nvSpPr>
        <p:spPr>
          <a:xfrm>
            <a:off x="2181929" y="192953"/>
            <a:ext cx="9829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공지사항</a:t>
            </a:r>
          </a:p>
        </p:txBody>
      </p:sp>
      <p:pic>
        <p:nvPicPr>
          <p:cNvPr id="54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582" y="1858248"/>
            <a:ext cx="5080002" cy="444500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546" name="그룹"/>
          <p:cNvGrpSpPr/>
          <p:nvPr/>
        </p:nvGrpSpPr>
        <p:grpSpPr>
          <a:xfrm>
            <a:off x="3519164" y="3153464"/>
            <a:ext cx="254007" cy="254007"/>
            <a:chOff x="-1" y="-1"/>
            <a:chExt cx="254006" cy="254006"/>
          </a:xfrm>
        </p:grpSpPr>
        <p:sp>
          <p:nvSpPr>
            <p:cNvPr id="54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45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49" name="그룹"/>
          <p:cNvGrpSpPr/>
          <p:nvPr/>
        </p:nvGrpSpPr>
        <p:grpSpPr>
          <a:xfrm>
            <a:off x="3519164" y="4792185"/>
            <a:ext cx="254007" cy="254007"/>
            <a:chOff x="-1" y="-1"/>
            <a:chExt cx="254006" cy="254006"/>
          </a:xfrm>
        </p:grpSpPr>
        <p:sp>
          <p:nvSpPr>
            <p:cNvPr id="54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48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552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553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Q&amp;A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메인 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Q&amp;A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4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555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해당 카테고리 글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제목 클릭 시 해당 제목 하단에 답변 내용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페이지 당 글 10개씩 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UI-A-001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6" name="Прямоугольник 7"/>
          <p:cNvSpPr txBox="1"/>
          <p:nvPr/>
        </p:nvSpPr>
        <p:spPr>
          <a:xfrm>
            <a:off x="2181929" y="192953"/>
            <a:ext cx="640538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Q&amp;A</a:t>
            </a:r>
          </a:p>
        </p:txBody>
      </p:sp>
      <p:pic>
        <p:nvPicPr>
          <p:cNvPr id="55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2598" y="1792633"/>
            <a:ext cx="5080002" cy="457623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560" name="그룹"/>
          <p:cNvGrpSpPr/>
          <p:nvPr/>
        </p:nvGrpSpPr>
        <p:grpSpPr>
          <a:xfrm>
            <a:off x="3447528" y="4915983"/>
            <a:ext cx="254007" cy="254007"/>
            <a:chOff x="-1" y="-1"/>
            <a:chExt cx="254006" cy="254006"/>
          </a:xfrm>
        </p:grpSpPr>
        <p:sp>
          <p:nvSpPr>
            <p:cNvPr id="55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59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63" name="그룹"/>
          <p:cNvGrpSpPr/>
          <p:nvPr/>
        </p:nvGrpSpPr>
        <p:grpSpPr>
          <a:xfrm>
            <a:off x="2482437" y="2693438"/>
            <a:ext cx="254007" cy="254007"/>
            <a:chOff x="-1" y="-1"/>
            <a:chExt cx="254006" cy="254006"/>
          </a:xfrm>
        </p:grpSpPr>
        <p:sp>
          <p:nvSpPr>
            <p:cNvPr id="56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62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66" name="그룹"/>
          <p:cNvGrpSpPr/>
          <p:nvPr/>
        </p:nvGrpSpPr>
        <p:grpSpPr>
          <a:xfrm>
            <a:off x="3663523" y="3463043"/>
            <a:ext cx="254007" cy="254007"/>
            <a:chOff x="-1" y="-1"/>
            <a:chExt cx="254006" cy="254006"/>
          </a:xfrm>
        </p:grpSpPr>
        <p:sp>
          <p:nvSpPr>
            <p:cNvPr id="56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65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569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570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메인 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1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572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아이디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비밀번호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비밀번호 확인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이름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주소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일반 전화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휴대 전화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이메일 입력 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조건에 맞지 않을 때 알림 창 띄움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UI-A-001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3" name="Прямоугольник 7"/>
          <p:cNvSpPr txBox="1"/>
          <p:nvPr/>
        </p:nvSpPr>
        <p:spPr>
          <a:xfrm>
            <a:off x="2181929" y="192953"/>
            <a:ext cx="9829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회원가입</a:t>
            </a:r>
          </a:p>
        </p:txBody>
      </p:sp>
      <p:pic>
        <p:nvPicPr>
          <p:cNvPr id="57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582" y="2285856"/>
            <a:ext cx="5080002" cy="358978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577" name="그룹"/>
          <p:cNvGrpSpPr/>
          <p:nvPr/>
        </p:nvGrpSpPr>
        <p:grpSpPr>
          <a:xfrm>
            <a:off x="2341389" y="3302000"/>
            <a:ext cx="254007" cy="254000"/>
            <a:chOff x="-1" y="0"/>
            <a:chExt cx="254006" cy="254000"/>
          </a:xfrm>
        </p:grpSpPr>
        <p:sp>
          <p:nvSpPr>
            <p:cNvPr id="575" name="원"/>
            <p:cNvSpPr/>
            <p:nvPr/>
          </p:nvSpPr>
          <p:spPr>
            <a:xfrm>
              <a:off x="-2" y="0"/>
              <a:ext cx="254007" cy="254000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76" name="1"/>
            <p:cNvSpPr txBox="1"/>
            <p:nvPr/>
          </p:nvSpPr>
          <p:spPr>
            <a:xfrm>
              <a:off x="39616" y="5080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80" name="그룹"/>
          <p:cNvGrpSpPr/>
          <p:nvPr/>
        </p:nvGrpSpPr>
        <p:grpSpPr>
          <a:xfrm>
            <a:off x="5406918" y="3663145"/>
            <a:ext cx="254007" cy="254007"/>
            <a:chOff x="-1" y="-1"/>
            <a:chExt cx="254006" cy="254006"/>
          </a:xfrm>
        </p:grpSpPr>
        <p:sp>
          <p:nvSpPr>
            <p:cNvPr id="578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79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83" name="그룹"/>
          <p:cNvGrpSpPr/>
          <p:nvPr/>
        </p:nvGrpSpPr>
        <p:grpSpPr>
          <a:xfrm>
            <a:off x="2341389" y="3663145"/>
            <a:ext cx="254007" cy="254007"/>
            <a:chOff x="-1" y="-1"/>
            <a:chExt cx="254006" cy="254006"/>
          </a:xfrm>
        </p:grpSpPr>
        <p:sp>
          <p:nvSpPr>
            <p:cNvPr id="58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82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86" name="그룹"/>
          <p:cNvGrpSpPr/>
          <p:nvPr/>
        </p:nvGrpSpPr>
        <p:grpSpPr>
          <a:xfrm>
            <a:off x="4682513" y="4090602"/>
            <a:ext cx="254007" cy="254007"/>
            <a:chOff x="-1" y="-1"/>
            <a:chExt cx="254006" cy="254006"/>
          </a:xfrm>
        </p:grpSpPr>
        <p:sp>
          <p:nvSpPr>
            <p:cNvPr id="58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85" name="4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589" name="그룹"/>
          <p:cNvGrpSpPr/>
          <p:nvPr/>
        </p:nvGrpSpPr>
        <p:grpSpPr>
          <a:xfrm>
            <a:off x="2341389" y="4441913"/>
            <a:ext cx="254007" cy="254007"/>
            <a:chOff x="-1" y="-1"/>
            <a:chExt cx="254006" cy="254006"/>
          </a:xfrm>
        </p:grpSpPr>
        <p:sp>
          <p:nvSpPr>
            <p:cNvPr id="58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88" name="5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592" name="그룹"/>
          <p:cNvGrpSpPr/>
          <p:nvPr/>
        </p:nvGrpSpPr>
        <p:grpSpPr>
          <a:xfrm>
            <a:off x="4682513" y="4919106"/>
            <a:ext cx="254007" cy="254007"/>
            <a:chOff x="-1" y="-1"/>
            <a:chExt cx="254006" cy="254006"/>
          </a:xfrm>
        </p:grpSpPr>
        <p:sp>
          <p:nvSpPr>
            <p:cNvPr id="59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91" name="6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595" name="그룹"/>
          <p:cNvGrpSpPr/>
          <p:nvPr/>
        </p:nvGrpSpPr>
        <p:grpSpPr>
          <a:xfrm>
            <a:off x="2341389" y="5016576"/>
            <a:ext cx="254007" cy="254007"/>
            <a:chOff x="-1" y="-1"/>
            <a:chExt cx="254006" cy="254006"/>
          </a:xfrm>
        </p:grpSpPr>
        <p:sp>
          <p:nvSpPr>
            <p:cNvPr id="59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94" name="7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598" name="그룹"/>
          <p:cNvGrpSpPr/>
          <p:nvPr/>
        </p:nvGrpSpPr>
        <p:grpSpPr>
          <a:xfrm>
            <a:off x="4186581" y="5396297"/>
            <a:ext cx="254007" cy="254007"/>
            <a:chOff x="-1" y="-1"/>
            <a:chExt cx="254006" cy="254006"/>
          </a:xfrm>
        </p:grpSpPr>
        <p:sp>
          <p:nvSpPr>
            <p:cNvPr id="59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597" name="8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8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11"/>
          <p:cNvSpPr txBox="1"/>
          <p:nvPr/>
        </p:nvSpPr>
        <p:spPr>
          <a:xfrm>
            <a:off x="319438" y="0"/>
            <a:ext cx="1188723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2</a:t>
            </a:r>
          </a:p>
        </p:txBody>
      </p:sp>
      <p:sp>
        <p:nvSpPr>
          <p:cNvPr id="285" name="직각 삼각형 4"/>
          <p:cNvSpPr/>
          <p:nvPr/>
        </p:nvSpPr>
        <p:spPr>
          <a:xfrm rot="16200000">
            <a:off x="-6" y="793876"/>
            <a:ext cx="1980010" cy="1980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9D9D9"/>
              </a:gs>
              <a:gs pos="69000">
                <a:srgbClr val="FFFFFF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286" name="TextBox 12"/>
          <p:cNvSpPr txBox="1"/>
          <p:nvPr/>
        </p:nvSpPr>
        <p:spPr>
          <a:xfrm>
            <a:off x="2241868" y="403366"/>
            <a:ext cx="3111663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팀 구성 및 담당</a:t>
            </a:r>
          </a:p>
        </p:txBody>
      </p:sp>
      <p:sp>
        <p:nvSpPr>
          <p:cNvPr id="287" name="직선 연결선 14"/>
          <p:cNvSpPr/>
          <p:nvPr/>
        </p:nvSpPr>
        <p:spPr>
          <a:xfrm>
            <a:off x="3725298" y="1069195"/>
            <a:ext cx="8480013" cy="1"/>
          </a:xfrm>
          <a:prstGeom prst="line">
            <a:avLst/>
          </a:prstGeom>
          <a:ln w="6350">
            <a:solidFill>
              <a:srgbClr val="53D86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91" name="Freeform 5"/>
          <p:cNvGrpSpPr/>
          <p:nvPr/>
        </p:nvGrpSpPr>
        <p:grpSpPr>
          <a:xfrm>
            <a:off x="327269" y="3007920"/>
            <a:ext cx="2850850" cy="1750523"/>
            <a:chOff x="-1" y="-2"/>
            <a:chExt cx="2850848" cy="1750522"/>
          </a:xfrm>
        </p:grpSpPr>
        <p:sp>
          <p:nvSpPr>
            <p:cNvPr id="288" name="도형"/>
            <p:cNvSpPr/>
            <p:nvPr/>
          </p:nvSpPr>
          <p:spPr>
            <a:xfrm>
              <a:off x="-1" y="-2"/>
              <a:ext cx="2727605" cy="175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0" y="0"/>
                  </a:moveTo>
                  <a:lnTo>
                    <a:pt x="19290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034" y="0"/>
                    <a:pt x="2310" y="0"/>
                  </a:cubicBezTo>
                  <a:close/>
                </a:path>
              </a:pathLst>
            </a:cu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89" name="1. 홈 화면…"/>
            <p:cNvSpPr txBox="1"/>
            <p:nvPr/>
          </p:nvSpPr>
          <p:spPr>
            <a:xfrm>
              <a:off x="170333" y="251687"/>
              <a:ext cx="1340192" cy="1247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1. 홈 화면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2. 메인페이지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3. 로그인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4. 회원가입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5. 아이디 찾기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6. 비밀번호 찾기</a:t>
              </a:r>
            </a:p>
          </p:txBody>
        </p:sp>
        <p:sp>
          <p:nvSpPr>
            <p:cNvPr id="290" name="7. 기업소개…"/>
            <p:cNvSpPr txBox="1"/>
            <p:nvPr/>
          </p:nvSpPr>
          <p:spPr>
            <a:xfrm>
              <a:off x="1510654" y="219694"/>
              <a:ext cx="1340193" cy="1311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rPr dirty="0"/>
                <a:t>7. </a:t>
              </a:r>
              <a:r>
                <a:rPr dirty="0" err="1"/>
                <a:t>기업소개</a:t>
              </a:r>
              <a:endParaRPr dirty="0"/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rPr dirty="0"/>
                <a:t>8. </a:t>
              </a:r>
              <a:r>
                <a:rPr dirty="0" err="1"/>
                <a:t>기업소개_상세</a:t>
              </a:r>
              <a:endParaRPr dirty="0"/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rPr dirty="0"/>
                <a:t>9</a:t>
              </a:r>
              <a:r>
                <a:rPr dirty="0" smtClean="0"/>
                <a:t>.</a:t>
              </a:r>
              <a:r>
                <a:rPr lang="en-US" dirty="0" smtClean="0"/>
                <a:t> </a:t>
              </a:r>
              <a:r>
                <a:rPr lang="ko-KR" altLang="en-US" dirty="0" err="1" smtClean="0"/>
                <a:t>자주묻는</a:t>
              </a:r>
              <a:r>
                <a:rPr lang="ko-KR" altLang="en-US" dirty="0" smtClean="0"/>
                <a:t> 질문</a:t>
              </a:r>
              <a:endParaRPr dirty="0"/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rPr dirty="0"/>
                <a:t>10</a:t>
              </a:r>
              <a:r>
                <a:rPr dirty="0" smtClean="0"/>
                <a:t>.</a:t>
              </a:r>
              <a:r>
                <a:rPr lang="en-US" dirty="0" smtClean="0"/>
                <a:t> </a:t>
              </a:r>
              <a:r>
                <a:rPr lang="ko-KR" altLang="en-US" dirty="0" smtClean="0"/>
                <a:t>공지사항</a:t>
              </a:r>
              <a:endParaRPr dirty="0"/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rPr dirty="0"/>
                <a:t>11.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rPr dirty="0"/>
                <a:t>12.</a:t>
              </a:r>
            </a:p>
          </p:txBody>
        </p:sp>
      </p:grpSp>
      <p:sp>
        <p:nvSpPr>
          <p:cNvPr id="292" name="설계 담당자…"/>
          <p:cNvSpPr txBox="1"/>
          <p:nvPr/>
        </p:nvSpPr>
        <p:spPr>
          <a:xfrm>
            <a:off x="1321151" y="4877108"/>
            <a:ext cx="86308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설계 담당자</a:t>
            </a:r>
          </a:p>
          <a:p>
            <a:pPr>
              <a:lnSpc>
                <a:spcPct val="150000"/>
              </a:lnSpc>
              <a:defRPr sz="1100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이슬, 이지은</a:t>
            </a:r>
          </a:p>
        </p:txBody>
      </p:sp>
      <p:grpSp>
        <p:nvGrpSpPr>
          <p:cNvPr id="295" name="Freeform 5"/>
          <p:cNvGrpSpPr/>
          <p:nvPr/>
        </p:nvGrpSpPr>
        <p:grpSpPr>
          <a:xfrm>
            <a:off x="6202144" y="3026696"/>
            <a:ext cx="2727606" cy="1750521"/>
            <a:chOff x="-1" y="-1"/>
            <a:chExt cx="2727604" cy="1750520"/>
          </a:xfrm>
        </p:grpSpPr>
        <p:sp>
          <p:nvSpPr>
            <p:cNvPr id="293" name="도형"/>
            <p:cNvSpPr/>
            <p:nvPr/>
          </p:nvSpPr>
          <p:spPr>
            <a:xfrm>
              <a:off x="-2" y="-2"/>
              <a:ext cx="2727606" cy="175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0" y="0"/>
                  </a:moveTo>
                  <a:lnTo>
                    <a:pt x="19290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034" y="0"/>
                    <a:pt x="2310" y="0"/>
                  </a:cubicBezTo>
                  <a:close/>
                </a:path>
              </a:pathLst>
            </a:cu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94" name="1. 마이페이지 메인…"/>
            <p:cNvSpPr/>
            <p:nvPr/>
          </p:nvSpPr>
          <p:spPr>
            <a:xfrm>
              <a:off x="170335" y="875256"/>
              <a:ext cx="134019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147052" indent="-147052">
                <a:lnSpc>
                  <a:spcPct val="120000"/>
                </a:lnSpc>
                <a:buSzPct val="100000"/>
                <a:buAutoNum type="arabicPeriod"/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장바구니</a:t>
              </a:r>
            </a:p>
            <a:p>
              <a:pPr marL="147052" indent="-147052">
                <a:lnSpc>
                  <a:spcPct val="120000"/>
                </a:lnSpc>
                <a:buSzPct val="100000"/>
                <a:buAutoNum type="arabicPeriod"/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주문내역 조회</a:t>
              </a:r>
            </a:p>
            <a:p>
              <a:pPr marL="147052" indent="-147052">
                <a:lnSpc>
                  <a:spcPct val="120000"/>
                </a:lnSpc>
                <a:buSzPct val="100000"/>
                <a:buAutoNum type="arabicPeriod"/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회원정보 조회</a:t>
              </a:r>
            </a:p>
            <a:p>
              <a:pPr marL="147052" indent="-147052">
                <a:lnSpc>
                  <a:spcPct val="120000"/>
                </a:lnSpc>
                <a:buSzPct val="100000"/>
                <a:buAutoNum type="arabicPeriod"/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최근 본 상품</a:t>
              </a:r>
            </a:p>
            <a:p>
              <a:pPr marL="147052" indent="-147052">
                <a:lnSpc>
                  <a:spcPct val="120000"/>
                </a:lnSpc>
                <a:buSzPct val="100000"/>
                <a:buAutoNum type="arabicPeriod"/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펀딩내역 조회</a:t>
              </a:r>
            </a:p>
          </p:txBody>
        </p:sp>
      </p:grpSp>
      <p:sp>
        <p:nvSpPr>
          <p:cNvPr id="296" name="설계 담당자…"/>
          <p:cNvSpPr txBox="1"/>
          <p:nvPr/>
        </p:nvSpPr>
        <p:spPr>
          <a:xfrm>
            <a:off x="7196025" y="4877108"/>
            <a:ext cx="86308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설계 담당자</a:t>
            </a:r>
          </a:p>
          <a:p>
            <a:pPr algn="ctr">
              <a:lnSpc>
                <a:spcPct val="150000"/>
              </a:lnSpc>
              <a:defRPr sz="1100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왕성택</a:t>
            </a:r>
          </a:p>
        </p:txBody>
      </p:sp>
      <p:grpSp>
        <p:nvGrpSpPr>
          <p:cNvPr id="300" name="Freeform 5"/>
          <p:cNvGrpSpPr/>
          <p:nvPr/>
        </p:nvGrpSpPr>
        <p:grpSpPr>
          <a:xfrm>
            <a:off x="3264707" y="3026696"/>
            <a:ext cx="2850850" cy="1750524"/>
            <a:chOff x="-1" y="-1"/>
            <a:chExt cx="2850848" cy="1750522"/>
          </a:xfrm>
        </p:grpSpPr>
        <p:sp>
          <p:nvSpPr>
            <p:cNvPr id="297" name="도형"/>
            <p:cNvSpPr/>
            <p:nvPr/>
          </p:nvSpPr>
          <p:spPr>
            <a:xfrm>
              <a:off x="-2" y="-2"/>
              <a:ext cx="2727606" cy="1750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0" y="0"/>
                  </a:moveTo>
                  <a:lnTo>
                    <a:pt x="19290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034" y="0"/>
                    <a:pt x="2310" y="0"/>
                  </a:cubicBezTo>
                  <a:close/>
                </a:path>
              </a:pathLst>
            </a:cu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298" name="1. 홈 화면…"/>
            <p:cNvSpPr txBox="1"/>
            <p:nvPr/>
          </p:nvSpPr>
          <p:spPr>
            <a:xfrm>
              <a:off x="170334" y="251686"/>
              <a:ext cx="1340193" cy="1247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1. 상품 메인화면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2. 상품 상세페이지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3. 상품 결제페이지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4. 상품 구매완료 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    페이지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5. 펀딩 메인화면</a:t>
              </a:r>
            </a:p>
          </p:txBody>
        </p:sp>
        <p:sp>
          <p:nvSpPr>
            <p:cNvPr id="299" name="7. 기업소개…"/>
            <p:cNvSpPr txBox="1"/>
            <p:nvPr/>
          </p:nvSpPr>
          <p:spPr>
            <a:xfrm>
              <a:off x="1510656" y="239947"/>
              <a:ext cx="1340192" cy="652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6. 펀딩 상세페이지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7. 펀딩결제페이지</a:t>
              </a:r>
            </a:p>
            <a:p>
              <a:pPr>
                <a:lnSpc>
                  <a:spcPct val="120000"/>
                </a:lnSpc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r>
                <a:t>8. 펀딩 완료페이지</a:t>
              </a:r>
            </a:p>
          </p:txBody>
        </p:sp>
      </p:grpSp>
      <p:sp>
        <p:nvSpPr>
          <p:cNvPr id="301" name="설계 담당자…"/>
          <p:cNvSpPr txBox="1"/>
          <p:nvPr/>
        </p:nvSpPr>
        <p:spPr>
          <a:xfrm>
            <a:off x="4203388" y="4877108"/>
            <a:ext cx="973490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설계 담당자</a:t>
            </a:r>
          </a:p>
          <a:p>
            <a:pPr>
              <a:lnSpc>
                <a:spcPct val="150000"/>
              </a:lnSpc>
              <a:defRPr sz="1100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강혜지, 최혜주</a:t>
            </a:r>
          </a:p>
        </p:txBody>
      </p:sp>
      <p:grpSp>
        <p:nvGrpSpPr>
          <p:cNvPr id="304" name="Freeform 5"/>
          <p:cNvGrpSpPr/>
          <p:nvPr/>
        </p:nvGrpSpPr>
        <p:grpSpPr>
          <a:xfrm>
            <a:off x="9139582" y="3007920"/>
            <a:ext cx="2727606" cy="1750521"/>
            <a:chOff x="-1" y="-1"/>
            <a:chExt cx="2727604" cy="1750520"/>
          </a:xfrm>
        </p:grpSpPr>
        <p:sp>
          <p:nvSpPr>
            <p:cNvPr id="302" name="도형"/>
            <p:cNvSpPr/>
            <p:nvPr/>
          </p:nvSpPr>
          <p:spPr>
            <a:xfrm>
              <a:off x="-2" y="-2"/>
              <a:ext cx="2727606" cy="175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0" y="0"/>
                  </a:moveTo>
                  <a:lnTo>
                    <a:pt x="19290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034" y="0"/>
                    <a:pt x="2310" y="0"/>
                  </a:cubicBezTo>
                  <a:close/>
                </a:path>
              </a:pathLst>
            </a:cu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303" name="1. 마이페이지 메인…"/>
            <p:cNvSpPr/>
            <p:nvPr/>
          </p:nvSpPr>
          <p:spPr>
            <a:xfrm>
              <a:off x="170335" y="875256"/>
              <a:ext cx="134019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marL="147052" indent="-147052">
                <a:lnSpc>
                  <a:spcPct val="120000"/>
                </a:lnSpc>
                <a:buSzPct val="100000"/>
                <a:buAutoNum type="arabicPeriod"/>
                <a:defRPr sz="1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관리자페이지 전체</a:t>
              </a:r>
            </a:p>
          </p:txBody>
        </p:sp>
      </p:grpSp>
      <p:sp>
        <p:nvSpPr>
          <p:cNvPr id="305" name="메인, 홈, 로그인"/>
          <p:cNvSpPr txBox="1"/>
          <p:nvPr/>
        </p:nvSpPr>
        <p:spPr>
          <a:xfrm>
            <a:off x="989399" y="2575843"/>
            <a:ext cx="122780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3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메인, 홈, 로그인</a:t>
            </a:r>
          </a:p>
        </p:txBody>
      </p:sp>
      <p:sp>
        <p:nvSpPr>
          <p:cNvPr id="306" name="상품, 펀딩"/>
          <p:cNvSpPr txBox="1"/>
          <p:nvPr/>
        </p:nvSpPr>
        <p:spPr>
          <a:xfrm>
            <a:off x="4224763" y="2575843"/>
            <a:ext cx="82116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3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상품, 펀딩</a:t>
            </a:r>
          </a:p>
        </p:txBody>
      </p:sp>
      <p:sp>
        <p:nvSpPr>
          <p:cNvPr id="307" name="마이페이지"/>
          <p:cNvSpPr txBox="1"/>
          <p:nvPr/>
        </p:nvSpPr>
        <p:spPr>
          <a:xfrm>
            <a:off x="7187517" y="2575843"/>
            <a:ext cx="880107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3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sp>
        <p:nvSpPr>
          <p:cNvPr id="308" name="관리자페이지"/>
          <p:cNvSpPr txBox="1"/>
          <p:nvPr/>
        </p:nvSpPr>
        <p:spPr>
          <a:xfrm>
            <a:off x="10047358" y="2575843"/>
            <a:ext cx="103530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3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관리자페이지</a:t>
            </a:r>
          </a:p>
        </p:txBody>
      </p:sp>
      <p:sp>
        <p:nvSpPr>
          <p:cNvPr id="309" name="설계 담당자…"/>
          <p:cNvSpPr txBox="1"/>
          <p:nvPr/>
        </p:nvSpPr>
        <p:spPr>
          <a:xfrm>
            <a:off x="10133463" y="4877108"/>
            <a:ext cx="86308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설계 담당자</a:t>
            </a:r>
          </a:p>
          <a:p>
            <a:pPr algn="ctr">
              <a:lnSpc>
                <a:spcPct val="150000"/>
              </a:lnSpc>
              <a:defRPr sz="1100">
                <a:solidFill>
                  <a:srgbClr val="808080"/>
                </a:solidFill>
                <a:latin typeface="+mn-lt"/>
                <a:ea typeface="+mn-ea"/>
                <a:cs typeface="+mn-cs"/>
                <a:sym typeface="나눔고딕"/>
              </a:defRPr>
            </a:pPr>
            <a:r>
              <a:t>이재완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601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02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메인 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3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604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성별 선택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생년월일 입력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12, 13, 14 모두 check 처리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이용약관 내용 개술 및 버튼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개인정보 약관 내용 개술 및 버튼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쇼핑정보 내용 개술 및 버튼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로그인 완료 처리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조건에 맞지 않을 때 알림 창 띄움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UI-A-001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5" name="Прямоугольник 7"/>
          <p:cNvSpPr txBox="1"/>
          <p:nvPr/>
        </p:nvSpPr>
        <p:spPr>
          <a:xfrm>
            <a:off x="2181929" y="192953"/>
            <a:ext cx="9829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회원가입</a:t>
            </a:r>
          </a:p>
        </p:txBody>
      </p:sp>
      <p:pic>
        <p:nvPicPr>
          <p:cNvPr id="60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6080" y="1925851"/>
            <a:ext cx="5715005" cy="282002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609" name="그룹"/>
          <p:cNvGrpSpPr/>
          <p:nvPr/>
        </p:nvGrpSpPr>
        <p:grpSpPr>
          <a:xfrm>
            <a:off x="2215786" y="1839365"/>
            <a:ext cx="254008" cy="254007"/>
            <a:chOff x="-1" y="-1"/>
            <a:chExt cx="254006" cy="254006"/>
          </a:xfrm>
        </p:grpSpPr>
        <p:sp>
          <p:nvSpPr>
            <p:cNvPr id="60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08" name="9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612" name="그룹"/>
          <p:cNvGrpSpPr/>
          <p:nvPr/>
        </p:nvGrpSpPr>
        <p:grpSpPr>
          <a:xfrm>
            <a:off x="4777715" y="2032117"/>
            <a:ext cx="254007" cy="254007"/>
            <a:chOff x="-1" y="-1"/>
            <a:chExt cx="254006" cy="254006"/>
          </a:xfrm>
        </p:grpSpPr>
        <p:sp>
          <p:nvSpPr>
            <p:cNvPr id="61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11" name="10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615" name="그룹"/>
          <p:cNvGrpSpPr/>
          <p:nvPr/>
        </p:nvGrpSpPr>
        <p:grpSpPr>
          <a:xfrm>
            <a:off x="2215786" y="2342468"/>
            <a:ext cx="254008" cy="254008"/>
            <a:chOff x="-1" y="-1"/>
            <a:chExt cx="254006" cy="254006"/>
          </a:xfrm>
        </p:grpSpPr>
        <p:sp>
          <p:nvSpPr>
            <p:cNvPr id="61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14" name="11"/>
            <p:cNvSpPr txBox="1"/>
            <p:nvPr/>
          </p:nvSpPr>
          <p:spPr>
            <a:xfrm>
              <a:off x="8982" y="5082"/>
              <a:ext cx="236035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11</a:t>
              </a:r>
            </a:p>
          </p:txBody>
        </p:sp>
      </p:grpSp>
      <p:grpSp>
        <p:nvGrpSpPr>
          <p:cNvPr id="618" name="그룹"/>
          <p:cNvGrpSpPr/>
          <p:nvPr/>
        </p:nvGrpSpPr>
        <p:grpSpPr>
          <a:xfrm>
            <a:off x="6274814" y="2925102"/>
            <a:ext cx="254007" cy="254007"/>
            <a:chOff x="-1" y="-1"/>
            <a:chExt cx="254006" cy="254006"/>
          </a:xfrm>
        </p:grpSpPr>
        <p:sp>
          <p:nvSpPr>
            <p:cNvPr id="61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17" name="12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12</a:t>
              </a:r>
            </a:p>
          </p:txBody>
        </p:sp>
      </p:grpSp>
      <p:grpSp>
        <p:nvGrpSpPr>
          <p:cNvPr id="621" name="그룹"/>
          <p:cNvGrpSpPr/>
          <p:nvPr/>
        </p:nvGrpSpPr>
        <p:grpSpPr>
          <a:xfrm>
            <a:off x="6274814" y="3679655"/>
            <a:ext cx="254007" cy="254007"/>
            <a:chOff x="-1" y="-1"/>
            <a:chExt cx="254006" cy="254006"/>
          </a:xfrm>
        </p:grpSpPr>
        <p:sp>
          <p:nvSpPr>
            <p:cNvPr id="619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20" name="13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13</a:t>
              </a:r>
            </a:p>
          </p:txBody>
        </p:sp>
      </p:grpSp>
      <p:grpSp>
        <p:nvGrpSpPr>
          <p:cNvPr id="624" name="그룹"/>
          <p:cNvGrpSpPr/>
          <p:nvPr/>
        </p:nvGrpSpPr>
        <p:grpSpPr>
          <a:xfrm>
            <a:off x="6269774" y="4434208"/>
            <a:ext cx="254007" cy="254007"/>
            <a:chOff x="-1" y="-1"/>
            <a:chExt cx="254006" cy="254006"/>
          </a:xfrm>
        </p:grpSpPr>
        <p:sp>
          <p:nvSpPr>
            <p:cNvPr id="622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23" name="14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14</a:t>
              </a:r>
            </a:p>
          </p:txBody>
        </p:sp>
      </p:grpSp>
      <p:pic>
        <p:nvPicPr>
          <p:cNvPr id="62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b="50276"/>
          <a:stretch>
            <a:fillRect/>
          </a:stretch>
        </p:blipFill>
        <p:spPr>
          <a:xfrm>
            <a:off x="1456080" y="4732285"/>
            <a:ext cx="5715005" cy="1503483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628" name="그룹"/>
          <p:cNvGrpSpPr/>
          <p:nvPr/>
        </p:nvGrpSpPr>
        <p:grpSpPr>
          <a:xfrm>
            <a:off x="3903768" y="4793880"/>
            <a:ext cx="254007" cy="254007"/>
            <a:chOff x="-1" y="-1"/>
            <a:chExt cx="254006" cy="254006"/>
          </a:xfrm>
        </p:grpSpPr>
        <p:sp>
          <p:nvSpPr>
            <p:cNvPr id="62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27" name="15"/>
            <p:cNvSpPr txBox="1"/>
            <p:nvPr/>
          </p:nvSpPr>
          <p:spPr>
            <a:xfrm>
              <a:off x="4300" y="5082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15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631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32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아이디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아이디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3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634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[이메일인증], [휴대폰인증] 중 radio 방식으로 택1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회원명 입력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이메일 주소 또는 휴대폰 번호 입력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아이디 정보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데이터베이스 내 정보와 불일치 시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알림창 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UI-A-001, UI-A-007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5" name="Прямоугольник 7"/>
          <p:cNvSpPr txBox="1"/>
          <p:nvPr/>
        </p:nvSpPr>
        <p:spPr>
          <a:xfrm>
            <a:off x="2181929" y="184061"/>
            <a:ext cx="1485212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아이디찾기_1</a:t>
            </a:r>
          </a:p>
        </p:txBody>
      </p:sp>
      <p:pic>
        <p:nvPicPr>
          <p:cNvPr id="63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582" y="2285856"/>
            <a:ext cx="5080002" cy="358978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639" name="그룹"/>
          <p:cNvGrpSpPr/>
          <p:nvPr/>
        </p:nvGrpSpPr>
        <p:grpSpPr>
          <a:xfrm>
            <a:off x="3234874" y="3713921"/>
            <a:ext cx="254007" cy="254007"/>
            <a:chOff x="-1" y="-1"/>
            <a:chExt cx="254006" cy="254006"/>
          </a:xfrm>
        </p:grpSpPr>
        <p:sp>
          <p:nvSpPr>
            <p:cNvPr id="63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38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42" name="그룹"/>
          <p:cNvGrpSpPr/>
          <p:nvPr/>
        </p:nvGrpSpPr>
        <p:grpSpPr>
          <a:xfrm>
            <a:off x="5298255" y="3953746"/>
            <a:ext cx="254007" cy="254007"/>
            <a:chOff x="-1" y="-1"/>
            <a:chExt cx="254006" cy="254006"/>
          </a:xfrm>
        </p:grpSpPr>
        <p:sp>
          <p:nvSpPr>
            <p:cNvPr id="64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41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45" name="그룹"/>
          <p:cNvGrpSpPr/>
          <p:nvPr/>
        </p:nvGrpSpPr>
        <p:grpSpPr>
          <a:xfrm>
            <a:off x="5307599" y="4376931"/>
            <a:ext cx="254007" cy="254007"/>
            <a:chOff x="-1" y="-1"/>
            <a:chExt cx="254006" cy="254006"/>
          </a:xfrm>
        </p:grpSpPr>
        <p:sp>
          <p:nvSpPr>
            <p:cNvPr id="64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44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648" name="그룹"/>
          <p:cNvGrpSpPr/>
          <p:nvPr/>
        </p:nvGrpSpPr>
        <p:grpSpPr>
          <a:xfrm>
            <a:off x="3884682" y="4886615"/>
            <a:ext cx="254007" cy="254007"/>
            <a:chOff x="-1" y="-1"/>
            <a:chExt cx="254006" cy="254006"/>
          </a:xfrm>
        </p:grpSpPr>
        <p:sp>
          <p:nvSpPr>
            <p:cNvPr id="64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47" name="4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651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52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아이디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아이디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53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654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로그인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비밀번호 찾기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UI-A-001, UI-A-007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55" name="Прямоугольник 7"/>
          <p:cNvSpPr txBox="1"/>
          <p:nvPr/>
        </p:nvSpPr>
        <p:spPr>
          <a:xfrm>
            <a:off x="2181929" y="184061"/>
            <a:ext cx="1485212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아이디찾기_2</a:t>
            </a:r>
          </a:p>
        </p:txBody>
      </p:sp>
      <p:pic>
        <p:nvPicPr>
          <p:cNvPr id="65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582" y="2285856"/>
            <a:ext cx="5080002" cy="358978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659" name="그룹"/>
          <p:cNvGrpSpPr/>
          <p:nvPr/>
        </p:nvGrpSpPr>
        <p:grpSpPr>
          <a:xfrm>
            <a:off x="3234874" y="4599284"/>
            <a:ext cx="254007" cy="254007"/>
            <a:chOff x="-1" y="-1"/>
            <a:chExt cx="254006" cy="254006"/>
          </a:xfrm>
        </p:grpSpPr>
        <p:sp>
          <p:nvSpPr>
            <p:cNvPr id="65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58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62" name="그룹"/>
          <p:cNvGrpSpPr/>
          <p:nvPr/>
        </p:nvGrpSpPr>
        <p:grpSpPr>
          <a:xfrm>
            <a:off x="5138874" y="4599284"/>
            <a:ext cx="254007" cy="254007"/>
            <a:chOff x="-1" y="-1"/>
            <a:chExt cx="254006" cy="254006"/>
          </a:xfrm>
        </p:grpSpPr>
        <p:sp>
          <p:nvSpPr>
            <p:cNvPr id="66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61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665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66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7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668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[이메일인증], [휴대폰인증] 중 radio 방식으로 택1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아이디 입력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회원명 입력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이메일 주소 또는 휴대폰 번호 입력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비밀번호 정보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데이터베이스 내 정보와 불일치 시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알림창 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UI-A-001, UI-A-009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9" name="Прямоугольник 7"/>
          <p:cNvSpPr txBox="1"/>
          <p:nvPr/>
        </p:nvSpPr>
        <p:spPr>
          <a:xfrm>
            <a:off x="2181929" y="184061"/>
            <a:ext cx="1704922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비밀번호찾기_1</a:t>
            </a:r>
          </a:p>
        </p:txBody>
      </p:sp>
      <p:pic>
        <p:nvPicPr>
          <p:cNvPr id="67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582" y="2285855"/>
            <a:ext cx="5080002" cy="358979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673" name="그룹"/>
          <p:cNvGrpSpPr/>
          <p:nvPr/>
        </p:nvGrpSpPr>
        <p:grpSpPr>
          <a:xfrm>
            <a:off x="3169895" y="3583960"/>
            <a:ext cx="254007" cy="254007"/>
            <a:chOff x="-1" y="-1"/>
            <a:chExt cx="254006" cy="254006"/>
          </a:xfrm>
        </p:grpSpPr>
        <p:sp>
          <p:nvSpPr>
            <p:cNvPr id="671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72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76" name="그룹"/>
          <p:cNvGrpSpPr/>
          <p:nvPr/>
        </p:nvGrpSpPr>
        <p:grpSpPr>
          <a:xfrm>
            <a:off x="5307599" y="3802270"/>
            <a:ext cx="254007" cy="254007"/>
            <a:chOff x="-1" y="-1"/>
            <a:chExt cx="254006" cy="254006"/>
          </a:xfrm>
        </p:grpSpPr>
        <p:sp>
          <p:nvSpPr>
            <p:cNvPr id="67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75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79" name="그룹"/>
          <p:cNvGrpSpPr/>
          <p:nvPr/>
        </p:nvGrpSpPr>
        <p:grpSpPr>
          <a:xfrm>
            <a:off x="5307599" y="4092641"/>
            <a:ext cx="254007" cy="254007"/>
            <a:chOff x="-1" y="-1"/>
            <a:chExt cx="254006" cy="254006"/>
          </a:xfrm>
        </p:grpSpPr>
        <p:sp>
          <p:nvSpPr>
            <p:cNvPr id="67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78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682" name="그룹"/>
          <p:cNvGrpSpPr/>
          <p:nvPr/>
        </p:nvGrpSpPr>
        <p:grpSpPr>
          <a:xfrm>
            <a:off x="5307599" y="4383015"/>
            <a:ext cx="254007" cy="254007"/>
            <a:chOff x="-1" y="-1"/>
            <a:chExt cx="254006" cy="254006"/>
          </a:xfrm>
        </p:grpSpPr>
        <p:sp>
          <p:nvSpPr>
            <p:cNvPr id="68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81" name="4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685" name="그룹"/>
          <p:cNvGrpSpPr/>
          <p:nvPr/>
        </p:nvGrpSpPr>
        <p:grpSpPr>
          <a:xfrm>
            <a:off x="4644143" y="4888656"/>
            <a:ext cx="254007" cy="254007"/>
            <a:chOff x="-1" y="-1"/>
            <a:chExt cx="254006" cy="254006"/>
          </a:xfrm>
        </p:grpSpPr>
        <p:sp>
          <p:nvSpPr>
            <p:cNvPr id="68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84" name="5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688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689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UI-A-009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90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691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로그인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UI-A-001, UI-A-008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92" name="Прямоугольник 7"/>
          <p:cNvSpPr txBox="1"/>
          <p:nvPr/>
        </p:nvSpPr>
        <p:spPr>
          <a:xfrm>
            <a:off x="2181929" y="184061"/>
            <a:ext cx="1704922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비밀번호찾기_2</a:t>
            </a:r>
          </a:p>
        </p:txBody>
      </p:sp>
      <p:pic>
        <p:nvPicPr>
          <p:cNvPr id="69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582" y="2285855"/>
            <a:ext cx="5080002" cy="358979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696" name="그룹"/>
          <p:cNvGrpSpPr/>
          <p:nvPr/>
        </p:nvGrpSpPr>
        <p:grpSpPr>
          <a:xfrm>
            <a:off x="3608515" y="4160664"/>
            <a:ext cx="254007" cy="254007"/>
            <a:chOff x="-1" y="-1"/>
            <a:chExt cx="254006" cy="254006"/>
          </a:xfrm>
        </p:grpSpPr>
        <p:sp>
          <p:nvSpPr>
            <p:cNvPr id="694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695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699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00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기업소개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메인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기업소개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01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702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관련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기업 소개 상세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UI-A-012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03" name="Прямоугольник 7"/>
          <p:cNvSpPr txBox="1"/>
          <p:nvPr/>
        </p:nvSpPr>
        <p:spPr>
          <a:xfrm>
            <a:off x="2181929" y="192953"/>
            <a:ext cx="9829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기업소개</a:t>
            </a:r>
          </a:p>
        </p:txBody>
      </p:sp>
      <p:pic>
        <p:nvPicPr>
          <p:cNvPr id="70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4771" y="1841093"/>
            <a:ext cx="3810002" cy="269234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70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b="33409"/>
          <a:stretch>
            <a:fillRect/>
          </a:stretch>
        </p:blipFill>
        <p:spPr>
          <a:xfrm>
            <a:off x="2412392" y="4527720"/>
            <a:ext cx="3810003" cy="179276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708" name="그룹"/>
          <p:cNvGrpSpPr/>
          <p:nvPr/>
        </p:nvGrpSpPr>
        <p:grpSpPr>
          <a:xfrm>
            <a:off x="3746597" y="2422430"/>
            <a:ext cx="254007" cy="254007"/>
            <a:chOff x="-1" y="-1"/>
            <a:chExt cx="254006" cy="254006"/>
          </a:xfrm>
        </p:grpSpPr>
        <p:sp>
          <p:nvSpPr>
            <p:cNvPr id="706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07" name="1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11" name="그룹"/>
          <p:cNvGrpSpPr/>
          <p:nvPr/>
        </p:nvGrpSpPr>
        <p:grpSpPr>
          <a:xfrm>
            <a:off x="2750833" y="3773107"/>
            <a:ext cx="254007" cy="254007"/>
            <a:chOff x="-1" y="-1"/>
            <a:chExt cx="254006" cy="254006"/>
          </a:xfrm>
        </p:grpSpPr>
        <p:sp>
          <p:nvSpPr>
            <p:cNvPr id="709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10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14" name="그룹"/>
          <p:cNvGrpSpPr/>
          <p:nvPr/>
        </p:nvGrpSpPr>
        <p:grpSpPr>
          <a:xfrm>
            <a:off x="3746597" y="5000880"/>
            <a:ext cx="254007" cy="254007"/>
            <a:chOff x="-1" y="-1"/>
            <a:chExt cx="254006" cy="254006"/>
          </a:xfrm>
        </p:grpSpPr>
        <p:sp>
          <p:nvSpPr>
            <p:cNvPr id="712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13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717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18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기업소개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UI-A-011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메인 페이지 &gt; 기업소개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기업소개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9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aphicFrame>
        <p:nvGraphicFramePr>
          <p:cNvPr id="720" name="표 7"/>
          <p:cNvGraphicFramePr/>
          <p:nvPr/>
        </p:nvGraphicFramePr>
        <p:xfrm>
          <a:off x="8667143" y="-4762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해당기업 홈페이지로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해당기업 홈페이지로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해당기업 인스타그램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클릭 시 해당기업 페이스북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21" name="Прямоугольник 7"/>
          <p:cNvSpPr txBox="1"/>
          <p:nvPr/>
        </p:nvSpPr>
        <p:spPr>
          <a:xfrm>
            <a:off x="2181929" y="184061"/>
            <a:ext cx="156365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기업소개_상세</a:t>
            </a:r>
          </a:p>
        </p:txBody>
      </p:sp>
      <p:pic>
        <p:nvPicPr>
          <p:cNvPr id="72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8582" y="1785466"/>
            <a:ext cx="3810002" cy="269234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72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b="27837"/>
          <a:stretch>
            <a:fillRect/>
          </a:stretch>
        </p:blipFill>
        <p:spPr>
          <a:xfrm>
            <a:off x="2408582" y="4433327"/>
            <a:ext cx="3810002" cy="194277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726" name="그룹"/>
          <p:cNvGrpSpPr/>
          <p:nvPr/>
        </p:nvGrpSpPr>
        <p:grpSpPr>
          <a:xfrm>
            <a:off x="2991198" y="3302000"/>
            <a:ext cx="254007" cy="254000"/>
            <a:chOff x="-1" y="0"/>
            <a:chExt cx="254006" cy="254000"/>
          </a:xfrm>
        </p:grpSpPr>
        <p:sp>
          <p:nvSpPr>
            <p:cNvPr id="724" name="원"/>
            <p:cNvSpPr/>
            <p:nvPr/>
          </p:nvSpPr>
          <p:spPr>
            <a:xfrm>
              <a:off x="-2" y="0"/>
              <a:ext cx="254007" cy="254000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25" name="1"/>
            <p:cNvSpPr txBox="1"/>
            <p:nvPr/>
          </p:nvSpPr>
          <p:spPr>
            <a:xfrm>
              <a:off x="39616" y="5080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29" name="그룹"/>
          <p:cNvGrpSpPr/>
          <p:nvPr/>
        </p:nvGrpSpPr>
        <p:grpSpPr>
          <a:xfrm>
            <a:off x="3218631" y="4521098"/>
            <a:ext cx="254007" cy="254008"/>
            <a:chOff x="-1" y="-1"/>
            <a:chExt cx="254006" cy="254006"/>
          </a:xfrm>
        </p:grpSpPr>
        <p:sp>
          <p:nvSpPr>
            <p:cNvPr id="727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28" name="2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32" name="그룹"/>
          <p:cNvGrpSpPr/>
          <p:nvPr/>
        </p:nvGrpSpPr>
        <p:grpSpPr>
          <a:xfrm>
            <a:off x="3776682" y="4521098"/>
            <a:ext cx="254007" cy="254008"/>
            <a:chOff x="-1" y="-1"/>
            <a:chExt cx="254006" cy="254006"/>
          </a:xfrm>
        </p:grpSpPr>
        <p:sp>
          <p:nvSpPr>
            <p:cNvPr id="730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31" name="4"/>
            <p:cNvSpPr txBox="1"/>
            <p:nvPr/>
          </p:nvSpPr>
          <p:spPr>
            <a:xfrm>
              <a:off x="39616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735" name="그룹"/>
          <p:cNvGrpSpPr/>
          <p:nvPr/>
        </p:nvGrpSpPr>
        <p:grpSpPr>
          <a:xfrm>
            <a:off x="3494050" y="4521098"/>
            <a:ext cx="254007" cy="254008"/>
            <a:chOff x="-1" y="-1"/>
            <a:chExt cx="254006" cy="254006"/>
          </a:xfrm>
        </p:grpSpPr>
        <p:sp>
          <p:nvSpPr>
            <p:cNvPr id="733" name="원"/>
            <p:cNvSpPr/>
            <p:nvPr/>
          </p:nvSpPr>
          <p:spPr>
            <a:xfrm>
              <a:off x="-2" y="-2"/>
              <a:ext cx="254007" cy="254007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34" name="3"/>
            <p:cNvSpPr txBox="1"/>
            <p:nvPr/>
          </p:nvSpPr>
          <p:spPr>
            <a:xfrm>
              <a:off x="39616" y="5081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결제화면</a:t>
            </a:r>
          </a:p>
        </p:txBody>
      </p:sp>
      <p:sp>
        <p:nvSpPr>
          <p:cNvPr id="738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9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742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43" name="표 7"/>
          <p:cNvGraphicFramePr/>
          <p:nvPr/>
        </p:nvGraphicFramePr>
        <p:xfrm>
          <a:off x="255932" y="82621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상품 결제-1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UI-A-317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강혜지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상품 &gt; 상품상세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상품 결제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44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745" name="표 7"/>
          <p:cNvGraphicFramePr/>
          <p:nvPr/>
        </p:nvGraphicFramePr>
        <p:xfrm>
          <a:off x="8667143" y="-4763"/>
          <a:ext cx="3530600" cy="726600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구매 내역 리스트 표기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: 선택한 상품, 수량, 가격(수량*금액), 배송비, 총 금액 표기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배송지 정보 입력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: (radio input) 기본배송지, 직접입력 중 택 1로 진행 가능, 배송메시지 입력 폼 출력(선택)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기본배송지 선택 시 : 배송지 목록 제일 상단에 있는 주소 표기 됨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배송지 목록 버튼 클릭 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: 배송지 목록 레이어 팝업 생성(UI-A-319참고)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직접입력 선택시 : 배송지 입력 폼 생성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- 필수항목(이름, 연락처, 주소), 선택항목(상세주소) 입력 폼 확인 가능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- 입력한 주소를 배송지 목록에 추가 체크박스 선택 후 결제 완료 시 배송지 목록에 추가 됨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주소 검색 클릭 시 : 카카오 우편번호 서비스 창 생성하여 우편번호, 주소 받아 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46" name="Прямоугольник 7"/>
          <p:cNvSpPr txBox="1"/>
          <p:nvPr/>
        </p:nvSpPr>
        <p:spPr>
          <a:xfrm>
            <a:off x="2181929" y="199304"/>
            <a:ext cx="130530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상품결제-1</a:t>
            </a:r>
          </a:p>
        </p:txBody>
      </p:sp>
      <p:pic>
        <p:nvPicPr>
          <p:cNvPr id="747" name="image14.png" descr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00" y="1641792"/>
            <a:ext cx="6205414" cy="4845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15.png" descr="image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6904" y="3412964"/>
            <a:ext cx="4736637" cy="310674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직사각형 300"/>
          <p:cNvSpPr/>
          <p:nvPr/>
        </p:nvSpPr>
        <p:spPr>
          <a:xfrm>
            <a:off x="374200" y="3412964"/>
            <a:ext cx="7804071" cy="3074675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EA3423"/>
            </a:solidFill>
            <a:prstDash val="lg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pic>
        <p:nvPicPr>
          <p:cNvPr id="750" name="그림 311" descr="그림 3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46457" y="1940255"/>
            <a:ext cx="1694459" cy="212446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연결선: 꺾임 312"/>
          <p:cNvSpPr/>
          <p:nvPr/>
        </p:nvSpPr>
        <p:spPr>
          <a:xfrm rot="10800000" flipH="1">
            <a:off x="5548919" y="3664994"/>
            <a:ext cx="1097541" cy="972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A3423"/>
            </a:solidFill>
            <a:prstDash val="sysDash"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752" name="직사각형 314"/>
          <p:cNvSpPr/>
          <p:nvPr/>
        </p:nvSpPr>
        <p:spPr>
          <a:xfrm>
            <a:off x="374197" y="2066270"/>
            <a:ext cx="5174726" cy="1296166"/>
          </a:xfrm>
          <a:prstGeom prst="rect">
            <a:avLst/>
          </a:prstGeom>
          <a:ln w="25400">
            <a:solidFill>
              <a:srgbClr val="EA3423"/>
            </a:solidFill>
            <a:prstDash val="lg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753" name="직사각형 317"/>
          <p:cNvSpPr/>
          <p:nvPr/>
        </p:nvSpPr>
        <p:spPr>
          <a:xfrm>
            <a:off x="6646457" y="1940255"/>
            <a:ext cx="1684299" cy="2124458"/>
          </a:xfrm>
          <a:prstGeom prst="rect">
            <a:avLst/>
          </a:prstGeom>
          <a:ln w="12700">
            <a:solidFill>
              <a:srgbClr val="EA3423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pSp>
        <p:nvGrpSpPr>
          <p:cNvPr id="756" name="그룹"/>
          <p:cNvGrpSpPr/>
          <p:nvPr/>
        </p:nvGrpSpPr>
        <p:grpSpPr>
          <a:xfrm>
            <a:off x="284045" y="1944700"/>
            <a:ext cx="254009" cy="254009"/>
            <a:chOff x="0" y="0"/>
            <a:chExt cx="254007" cy="254007"/>
          </a:xfrm>
        </p:grpSpPr>
        <p:sp>
          <p:nvSpPr>
            <p:cNvPr id="75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55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59" name="그룹"/>
          <p:cNvGrpSpPr/>
          <p:nvPr/>
        </p:nvGrpSpPr>
        <p:grpSpPr>
          <a:xfrm>
            <a:off x="284045" y="3374637"/>
            <a:ext cx="254009" cy="254009"/>
            <a:chOff x="0" y="0"/>
            <a:chExt cx="254007" cy="254007"/>
          </a:xfrm>
        </p:grpSpPr>
        <p:sp>
          <p:nvSpPr>
            <p:cNvPr id="75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58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62" name="그룹"/>
          <p:cNvGrpSpPr/>
          <p:nvPr/>
        </p:nvGrpSpPr>
        <p:grpSpPr>
          <a:xfrm>
            <a:off x="372848" y="3953744"/>
            <a:ext cx="254009" cy="254009"/>
            <a:chOff x="0" y="0"/>
            <a:chExt cx="254007" cy="254007"/>
          </a:xfrm>
        </p:grpSpPr>
        <p:sp>
          <p:nvSpPr>
            <p:cNvPr id="76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61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765" name="그룹"/>
          <p:cNvGrpSpPr/>
          <p:nvPr/>
        </p:nvGrpSpPr>
        <p:grpSpPr>
          <a:xfrm>
            <a:off x="1366328" y="3953744"/>
            <a:ext cx="254009" cy="254009"/>
            <a:chOff x="0" y="0"/>
            <a:chExt cx="254007" cy="254007"/>
          </a:xfrm>
        </p:grpSpPr>
        <p:sp>
          <p:nvSpPr>
            <p:cNvPr id="76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64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768" name="그룹"/>
          <p:cNvGrpSpPr/>
          <p:nvPr/>
        </p:nvGrpSpPr>
        <p:grpSpPr>
          <a:xfrm>
            <a:off x="5084144" y="3412962"/>
            <a:ext cx="254009" cy="254008"/>
            <a:chOff x="0" y="0"/>
            <a:chExt cx="254007" cy="254007"/>
          </a:xfrm>
        </p:grpSpPr>
        <p:sp>
          <p:nvSpPr>
            <p:cNvPr id="76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67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771" name="그룹"/>
          <p:cNvGrpSpPr/>
          <p:nvPr/>
        </p:nvGrpSpPr>
        <p:grpSpPr>
          <a:xfrm>
            <a:off x="4906278" y="4385580"/>
            <a:ext cx="254009" cy="254009"/>
            <a:chOff x="0" y="0"/>
            <a:chExt cx="254007" cy="254007"/>
          </a:xfrm>
        </p:grpSpPr>
        <p:sp>
          <p:nvSpPr>
            <p:cNvPr id="76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70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774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75" name="표 7"/>
          <p:cNvGraphicFramePr/>
          <p:nvPr/>
        </p:nvGraphicFramePr>
        <p:xfrm>
          <a:off x="255932" y="82621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배송지 목록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UI-A-319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강혜지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상품 &gt; 상품상세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상품 결제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6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777" name="표 7"/>
          <p:cNvGraphicFramePr/>
          <p:nvPr/>
        </p:nvGraphicFramePr>
        <p:xfrm>
          <a:off x="8667143" y="-4763"/>
          <a:ext cx="3530600" cy="70455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5532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배송지 목록 리스트 표기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: 3개씩 1페이지로 출력,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 처음에 등록 된 주소부터 순서대로 출력,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출력 된 주소 중 하나 선택 가능, default : 최상단 주소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[배송지로 선택] 버튼 클릭 시 : UI-A-317 배송지 정보에 선택한 주소 출력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[닫기] 버튼 클릭 시 : UI-A-317 배송지 정보에 기존 출력되어 있던 주소 유지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8" name="Прямоугольник 7"/>
          <p:cNvSpPr txBox="1"/>
          <p:nvPr/>
        </p:nvSpPr>
        <p:spPr>
          <a:xfrm>
            <a:off x="2181929" y="199304"/>
            <a:ext cx="136905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배송지 목록</a:t>
            </a:r>
          </a:p>
        </p:txBody>
      </p:sp>
      <p:pic>
        <p:nvPicPr>
          <p:cNvPr id="779" name="image16.png" descr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2433" y="1949568"/>
            <a:ext cx="5715002" cy="426236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782" name="그룹"/>
          <p:cNvGrpSpPr/>
          <p:nvPr/>
        </p:nvGrpSpPr>
        <p:grpSpPr>
          <a:xfrm>
            <a:off x="2384996" y="3068442"/>
            <a:ext cx="254009" cy="254009"/>
            <a:chOff x="0" y="0"/>
            <a:chExt cx="254007" cy="254007"/>
          </a:xfrm>
        </p:grpSpPr>
        <p:sp>
          <p:nvSpPr>
            <p:cNvPr id="78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81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85" name="그룹"/>
          <p:cNvGrpSpPr/>
          <p:nvPr/>
        </p:nvGrpSpPr>
        <p:grpSpPr>
          <a:xfrm>
            <a:off x="3127010" y="5645936"/>
            <a:ext cx="254009" cy="254009"/>
            <a:chOff x="0" y="0"/>
            <a:chExt cx="254007" cy="254007"/>
          </a:xfrm>
        </p:grpSpPr>
        <p:sp>
          <p:nvSpPr>
            <p:cNvPr id="78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84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표 7"/>
          <p:cNvGraphicFramePr/>
          <p:nvPr/>
        </p:nvGraphicFramePr>
        <p:xfrm>
          <a:off x="317500" y="2786337"/>
          <a:ext cx="11557000" cy="299658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  <a:gridCol w="1651000"/>
                <a:gridCol w="1651000"/>
              </a:tblGrid>
              <a:tr h="31434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</a:rPr>
                        <a:t>Version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solidFill>
                      <a:srgbClr val="91D8B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0.1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초안 작성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2021-01-11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1.0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요구사항 정의서, 화면설계서 통합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2021-01-12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1.2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일정 추가, 화면설계서, 요구사항 정의서 업데이트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2021-01-14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1.3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템플릿 정리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2021-01-15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1.4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데이터베이스 설계 및 화면구현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2021-01-21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1.5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데이터베이스 설계 및 화면구현 업데이트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2021-01-26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1.7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데이터베이스 설계 및 화면구현 업데이트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2021-01-28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solidFill>
                        <a:srgbClr val="E7E6E6"/>
                      </a:solidFill>
                    </a:lnB>
                    <a:noFill/>
                  </a:tcPr>
                </a:tc>
              </a:tr>
              <a:tr h="226856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E7E6E6"/>
                      </a:solidFill>
                    </a:lnL>
                    <a:lnR w="12700">
                      <a:solidFill>
                        <a:srgbClr val="E7E6E6"/>
                      </a:solidFill>
                    </a:lnR>
                    <a:lnT w="12700">
                      <a:solidFill>
                        <a:srgbClr val="E7E6E6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2" name="TextBox 11"/>
          <p:cNvSpPr txBox="1"/>
          <p:nvPr/>
        </p:nvSpPr>
        <p:spPr>
          <a:xfrm>
            <a:off x="319438" y="0"/>
            <a:ext cx="1188723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3</a:t>
            </a:r>
          </a:p>
        </p:txBody>
      </p:sp>
      <p:sp>
        <p:nvSpPr>
          <p:cNvPr id="313" name="직각 삼각형 4"/>
          <p:cNvSpPr/>
          <p:nvPr/>
        </p:nvSpPr>
        <p:spPr>
          <a:xfrm rot="16200000">
            <a:off x="-6" y="793876"/>
            <a:ext cx="1980010" cy="1980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9D9D9"/>
              </a:gs>
              <a:gs pos="69000">
                <a:srgbClr val="FFFFFF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314" name="TextBox 12"/>
          <p:cNvSpPr txBox="1"/>
          <p:nvPr/>
        </p:nvSpPr>
        <p:spPr>
          <a:xfrm>
            <a:off x="2241868" y="403366"/>
            <a:ext cx="3111663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히스토리</a:t>
            </a:r>
          </a:p>
        </p:txBody>
      </p:sp>
      <p:sp>
        <p:nvSpPr>
          <p:cNvPr id="315" name="직선 연결선 14"/>
          <p:cNvSpPr/>
          <p:nvPr/>
        </p:nvSpPr>
        <p:spPr>
          <a:xfrm>
            <a:off x="3725298" y="1069195"/>
            <a:ext cx="8480013" cy="1"/>
          </a:xfrm>
          <a:prstGeom prst="line">
            <a:avLst/>
          </a:prstGeom>
          <a:ln w="6350">
            <a:solidFill>
              <a:srgbClr val="53D86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788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789" name="표 7"/>
          <p:cNvGraphicFramePr/>
          <p:nvPr/>
        </p:nvGraphicFramePr>
        <p:xfrm>
          <a:off x="255932" y="82621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상품 결제-2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UI-A-321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강혜지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상품 &gt; 상품상세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상품 결제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90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791" name="표 7"/>
          <p:cNvGraphicFramePr/>
          <p:nvPr/>
        </p:nvGraphicFramePr>
        <p:xfrm>
          <a:off x="8667143" y="-4763"/>
          <a:ext cx="3530600" cy="711970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6802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쿠폰 및 포인트 사용 테이블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- 쿠폰 : 사용자가  보유중인 쿠폰을 드롭박스로 선택하여 사용 가능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- 포인트 : 오른쪽에 사용자가 보유중인 포인트 표기, 보유중인 포인트 내에서 사용자가 사용하길 원하는 포인트를 텍스트 폼에 입력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 UI-A-317의 총금액에서 쿠폰과 포인트 적용 된 최종 결제 금액과 결제 시 적립되는 포인트 표기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결제 수단 선택 박스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- (radio input) 신용카드, 무통장입금 중 택 1로 진행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약관 동의 : 약관 동의 체크되어야 진행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[결제하기] 버튼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- 결제 수단 신용카드 선택 후 클릭 시 : 신용카드 결제창(UI-A-324) 생성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- 결제 수단 무통장입금 선택 후 클릭 시 : UI-A-326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92" name="Прямоугольник 7"/>
          <p:cNvSpPr txBox="1"/>
          <p:nvPr/>
        </p:nvSpPr>
        <p:spPr>
          <a:xfrm>
            <a:off x="2181929" y="199304"/>
            <a:ext cx="130530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상품결제-2</a:t>
            </a:r>
          </a:p>
        </p:txBody>
      </p:sp>
      <p:pic>
        <p:nvPicPr>
          <p:cNvPr id="793" name="그림 302" descr="그림 30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7433" y="2000511"/>
            <a:ext cx="4445002" cy="416047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796" name="그룹"/>
          <p:cNvGrpSpPr/>
          <p:nvPr/>
        </p:nvGrpSpPr>
        <p:grpSpPr>
          <a:xfrm>
            <a:off x="1967777" y="1942169"/>
            <a:ext cx="254009" cy="254009"/>
            <a:chOff x="0" y="0"/>
            <a:chExt cx="254007" cy="254007"/>
          </a:xfrm>
        </p:grpSpPr>
        <p:sp>
          <p:nvSpPr>
            <p:cNvPr id="79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95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99" name="그룹"/>
          <p:cNvGrpSpPr/>
          <p:nvPr/>
        </p:nvGrpSpPr>
        <p:grpSpPr>
          <a:xfrm>
            <a:off x="4760241" y="2966239"/>
            <a:ext cx="254008" cy="254009"/>
            <a:chOff x="0" y="0"/>
            <a:chExt cx="254007" cy="254007"/>
          </a:xfrm>
        </p:grpSpPr>
        <p:sp>
          <p:nvSpPr>
            <p:cNvPr id="79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798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802" name="그룹"/>
          <p:cNvGrpSpPr/>
          <p:nvPr/>
        </p:nvGrpSpPr>
        <p:grpSpPr>
          <a:xfrm>
            <a:off x="1967777" y="3515890"/>
            <a:ext cx="254009" cy="254009"/>
            <a:chOff x="0" y="0"/>
            <a:chExt cx="254007" cy="254007"/>
          </a:xfrm>
        </p:grpSpPr>
        <p:sp>
          <p:nvSpPr>
            <p:cNvPr id="80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801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805" name="그룹"/>
          <p:cNvGrpSpPr/>
          <p:nvPr/>
        </p:nvGrpSpPr>
        <p:grpSpPr>
          <a:xfrm>
            <a:off x="1967777" y="4733651"/>
            <a:ext cx="254009" cy="254009"/>
            <a:chOff x="0" y="0"/>
            <a:chExt cx="254007" cy="254007"/>
          </a:xfrm>
        </p:grpSpPr>
        <p:sp>
          <p:nvSpPr>
            <p:cNvPr id="80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804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808" name="그룹"/>
          <p:cNvGrpSpPr/>
          <p:nvPr/>
        </p:nvGrpSpPr>
        <p:grpSpPr>
          <a:xfrm>
            <a:off x="3276249" y="5447092"/>
            <a:ext cx="254009" cy="254009"/>
            <a:chOff x="0" y="0"/>
            <a:chExt cx="254007" cy="254007"/>
          </a:xfrm>
        </p:grpSpPr>
        <p:sp>
          <p:nvSpPr>
            <p:cNvPr id="80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807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811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812" name="표 7"/>
          <p:cNvGraphicFramePr/>
          <p:nvPr/>
        </p:nvGraphicFramePr>
        <p:xfrm>
          <a:off x="255932" y="82621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1270000"/>
                <a:gridCol w="889000"/>
                <a:gridCol w="1524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신용카드 결제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UI-A-324, UI-A-347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강혜지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상품/펀딩 &gt; 상품/펀딩상세 &gt; 상품결제/펀딩참여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신용카드 결제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3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814" name="표 7"/>
          <p:cNvGraphicFramePr/>
          <p:nvPr/>
        </p:nvGraphicFramePr>
        <p:xfrm>
          <a:off x="8667143" y="-4763"/>
          <a:ext cx="3530600" cy="727718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판매자, 판매단가(결제금액) 표기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카드 정보 입력 폼 표기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: 생년월일6자리 또는 사업자번호 10자리(숫자만), 카드번호, 유효기간(월, 년:드롭박스), 비빌번호, 할부개월(드롭박스)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[결제] 버튼 클릭 시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: 상품 구매 - 입력한 카드 결제 되며 [구매 완료] 페이지(UI-A-326)로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: 펀딩 참여 - 카드 내역 저장되며 [참여 완료]페이지(UI-A-347)로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[취소] 버튼 클릭 시 신용카드 결제 창 닫힘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5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신용카드 결제</a:t>
            </a:r>
          </a:p>
        </p:txBody>
      </p:sp>
      <p:pic>
        <p:nvPicPr>
          <p:cNvPr id="816" name="image19.png" descr="image19.png"/>
          <p:cNvPicPr>
            <a:picLocks noChangeAspect="1"/>
          </p:cNvPicPr>
          <p:nvPr/>
        </p:nvPicPr>
        <p:blipFill>
          <a:blip r:embed="rId3">
            <a:extLst/>
          </a:blip>
          <a:srcRect l="10613" t="2222" r="15054" b="2222"/>
          <a:stretch>
            <a:fillRect/>
          </a:stretch>
        </p:blipFill>
        <p:spPr>
          <a:xfrm>
            <a:off x="2600074" y="1821339"/>
            <a:ext cx="3439881" cy="451879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819" name="그룹"/>
          <p:cNvGrpSpPr/>
          <p:nvPr/>
        </p:nvGrpSpPr>
        <p:grpSpPr>
          <a:xfrm>
            <a:off x="2489029" y="2405506"/>
            <a:ext cx="254009" cy="254009"/>
            <a:chOff x="0" y="0"/>
            <a:chExt cx="254007" cy="254007"/>
          </a:xfrm>
        </p:grpSpPr>
        <p:sp>
          <p:nvSpPr>
            <p:cNvPr id="81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818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822" name="그룹"/>
          <p:cNvGrpSpPr/>
          <p:nvPr/>
        </p:nvGrpSpPr>
        <p:grpSpPr>
          <a:xfrm>
            <a:off x="2489029" y="3048977"/>
            <a:ext cx="254009" cy="254009"/>
            <a:chOff x="0" y="0"/>
            <a:chExt cx="254007" cy="254007"/>
          </a:xfrm>
        </p:grpSpPr>
        <p:sp>
          <p:nvSpPr>
            <p:cNvPr id="82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821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825" name="그룹"/>
          <p:cNvGrpSpPr/>
          <p:nvPr/>
        </p:nvGrpSpPr>
        <p:grpSpPr>
          <a:xfrm>
            <a:off x="3200659" y="5769772"/>
            <a:ext cx="254009" cy="254009"/>
            <a:chOff x="0" y="0"/>
            <a:chExt cx="254007" cy="254007"/>
          </a:xfrm>
        </p:grpSpPr>
        <p:sp>
          <p:nvSpPr>
            <p:cNvPr id="82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824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828" name="그룹"/>
          <p:cNvGrpSpPr/>
          <p:nvPr/>
        </p:nvGrpSpPr>
        <p:grpSpPr>
          <a:xfrm>
            <a:off x="4192929" y="5769772"/>
            <a:ext cx="254009" cy="254009"/>
            <a:chOff x="0" y="0"/>
            <a:chExt cx="254007" cy="254007"/>
          </a:xfrm>
        </p:grpSpPr>
        <p:sp>
          <p:nvSpPr>
            <p:cNvPr id="82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827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831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2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833" name="표 7"/>
          <p:cNvGraphicFramePr/>
          <p:nvPr/>
        </p:nvGraphicFramePr>
        <p:xfrm>
          <a:off x="8667143" y="-4763"/>
          <a:ext cx="3530600" cy="702470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578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구매 내역 리스트 표기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- 주문번호, 상품이미지, 구매한 상품명(선택한 옵션), 구매한 수량, 적립 된 포인트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기업소개 버튼 클릭 시 기업소개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상품 버튼 클릭 시 상품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펀딩 버튼 클릭 시 펀딩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주문 내역 버튼 클릭 시 [마이페이지-&gt;주문내역]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34" name="Прямоугольник 7"/>
          <p:cNvSpPr txBox="1"/>
          <p:nvPr/>
        </p:nvSpPr>
        <p:spPr>
          <a:xfrm>
            <a:off x="2181929" y="199303"/>
            <a:ext cx="105917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구매완료</a:t>
            </a:r>
          </a:p>
        </p:txBody>
      </p:sp>
      <p:graphicFrame>
        <p:nvGraphicFramePr>
          <p:cNvPr id="895" name="표 7"/>
          <p:cNvGraphicFramePr/>
          <p:nvPr/>
        </p:nvGraphicFramePr>
        <p:xfrm>
          <a:off x="255932" y="82621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구매 완료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UI-A-326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강혜지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HOME &gt; 상품 &gt; 상품상세 &gt; 상품결제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구매완료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96" name="그림 296" descr="그림 29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625088"/>
            <a:ext cx="6350002" cy="291132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897" name="직사각형 300"/>
          <p:cNvSpPr/>
          <p:nvPr/>
        </p:nvSpPr>
        <p:spPr>
          <a:xfrm>
            <a:off x="1144933" y="3164982"/>
            <a:ext cx="4886967" cy="1803981"/>
          </a:xfrm>
          <a:prstGeom prst="rect">
            <a:avLst/>
          </a:prstGeom>
          <a:ln w="25400">
            <a:solidFill>
              <a:srgbClr val="EA3423"/>
            </a:solidFill>
            <a:prstDash val="lg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pSp>
        <p:nvGrpSpPr>
          <p:cNvPr id="900" name="그룹"/>
          <p:cNvGrpSpPr/>
          <p:nvPr/>
        </p:nvGrpSpPr>
        <p:grpSpPr>
          <a:xfrm>
            <a:off x="958366" y="3017770"/>
            <a:ext cx="254009" cy="254009"/>
            <a:chOff x="0" y="0"/>
            <a:chExt cx="254007" cy="254007"/>
          </a:xfrm>
        </p:grpSpPr>
        <p:sp>
          <p:nvSpPr>
            <p:cNvPr id="89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899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03" name="그룹"/>
          <p:cNvGrpSpPr/>
          <p:nvPr/>
        </p:nvGrpSpPr>
        <p:grpSpPr>
          <a:xfrm>
            <a:off x="1541711" y="5018155"/>
            <a:ext cx="254009" cy="254009"/>
            <a:chOff x="0" y="0"/>
            <a:chExt cx="254007" cy="254007"/>
          </a:xfrm>
        </p:grpSpPr>
        <p:sp>
          <p:nvSpPr>
            <p:cNvPr id="90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02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06" name="그룹"/>
          <p:cNvGrpSpPr/>
          <p:nvPr/>
        </p:nvGrpSpPr>
        <p:grpSpPr>
          <a:xfrm>
            <a:off x="2546416" y="5018155"/>
            <a:ext cx="254009" cy="254009"/>
            <a:chOff x="0" y="0"/>
            <a:chExt cx="254007" cy="254007"/>
          </a:xfrm>
        </p:grpSpPr>
        <p:sp>
          <p:nvSpPr>
            <p:cNvPr id="90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05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909" name="그룹"/>
          <p:cNvGrpSpPr/>
          <p:nvPr/>
        </p:nvGrpSpPr>
        <p:grpSpPr>
          <a:xfrm>
            <a:off x="3551096" y="5018155"/>
            <a:ext cx="254009" cy="254009"/>
            <a:chOff x="0" y="0"/>
            <a:chExt cx="254007" cy="254007"/>
          </a:xfrm>
        </p:grpSpPr>
        <p:sp>
          <p:nvSpPr>
            <p:cNvPr id="90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08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912" name="그룹"/>
          <p:cNvGrpSpPr/>
          <p:nvPr/>
        </p:nvGrpSpPr>
        <p:grpSpPr>
          <a:xfrm>
            <a:off x="4555799" y="5018155"/>
            <a:ext cx="254009" cy="254009"/>
            <a:chOff x="0" y="0"/>
            <a:chExt cx="254007" cy="254007"/>
          </a:xfrm>
        </p:grpSpPr>
        <p:sp>
          <p:nvSpPr>
            <p:cNvPr id="91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11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sp>
        <p:nvSpPr>
          <p:cNvPr id="915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6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919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920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UI-A-601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EA3423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1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922" name="표 7"/>
          <p:cNvGraphicFramePr/>
          <p:nvPr/>
        </p:nvGraphicFramePr>
        <p:xfrm>
          <a:off x="8667143" y="-4763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내 정보 수정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쿠폰 내역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적립 포인트 내역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구매 내역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주문 내역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최근 본 상품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장바구니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펀딩 내역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1:1문의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적립 포인트 내역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쿠폰 내역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장바구니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비번/비번확인 수정 컨테이너 활성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주소 수정 컨테이너 활성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이름 수정 컨테이너 활성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이메일 수정 컨테이너 활성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휴대전화 수정 컨테이너 활성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회원페이지 관련 Page -&gt; 1~12 기능 활성.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관리자페이지 관련 Page -&gt; 10~12기능 제공.</a:t>
                      </a:r>
                      <a:br/>
                      <a:r>
                        <a:t>마이페이지 = 내 정보 수정 페이지 [Default]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3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272" y="1845716"/>
            <a:ext cx="7366004" cy="448435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924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sp>
        <p:nvSpPr>
          <p:cNvPr id="925" name="원"/>
          <p:cNvSpPr/>
          <p:nvPr/>
        </p:nvSpPr>
        <p:spPr>
          <a:xfrm>
            <a:off x="1340121" y="3492729"/>
            <a:ext cx="254005" cy="254005"/>
          </a:xfrm>
          <a:prstGeom prst="ellipse">
            <a:avLst/>
          </a:prstGeom>
          <a:solidFill>
            <a:srgbClr val="EA342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4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sp>
        <p:nvSpPr>
          <p:cNvPr id="926" name="1"/>
          <p:cNvSpPr txBox="1"/>
          <p:nvPr/>
        </p:nvSpPr>
        <p:spPr>
          <a:xfrm>
            <a:off x="1379737" y="3497814"/>
            <a:ext cx="174768" cy="24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929" name="그룹"/>
          <p:cNvGrpSpPr/>
          <p:nvPr/>
        </p:nvGrpSpPr>
        <p:grpSpPr>
          <a:xfrm>
            <a:off x="1665581" y="3685765"/>
            <a:ext cx="254009" cy="254009"/>
            <a:chOff x="0" y="0"/>
            <a:chExt cx="254007" cy="254007"/>
          </a:xfrm>
        </p:grpSpPr>
        <p:sp>
          <p:nvSpPr>
            <p:cNvPr id="92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28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32" name="그룹"/>
          <p:cNvGrpSpPr/>
          <p:nvPr/>
        </p:nvGrpSpPr>
        <p:grpSpPr>
          <a:xfrm>
            <a:off x="1451877" y="3953744"/>
            <a:ext cx="254009" cy="254009"/>
            <a:chOff x="0" y="0"/>
            <a:chExt cx="254007" cy="254007"/>
          </a:xfrm>
        </p:grpSpPr>
        <p:sp>
          <p:nvSpPr>
            <p:cNvPr id="93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31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935" name="그룹"/>
          <p:cNvGrpSpPr/>
          <p:nvPr/>
        </p:nvGrpSpPr>
        <p:grpSpPr>
          <a:xfrm>
            <a:off x="1340119" y="4419845"/>
            <a:ext cx="254009" cy="254009"/>
            <a:chOff x="0" y="0"/>
            <a:chExt cx="254007" cy="254007"/>
          </a:xfrm>
        </p:grpSpPr>
        <p:sp>
          <p:nvSpPr>
            <p:cNvPr id="93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34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938" name="그룹"/>
          <p:cNvGrpSpPr/>
          <p:nvPr/>
        </p:nvGrpSpPr>
        <p:grpSpPr>
          <a:xfrm>
            <a:off x="1591092" y="4635730"/>
            <a:ext cx="254009" cy="254008"/>
            <a:chOff x="0" y="0"/>
            <a:chExt cx="254007" cy="254007"/>
          </a:xfrm>
        </p:grpSpPr>
        <p:sp>
          <p:nvSpPr>
            <p:cNvPr id="93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37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941" name="그룹"/>
          <p:cNvGrpSpPr/>
          <p:nvPr/>
        </p:nvGrpSpPr>
        <p:grpSpPr>
          <a:xfrm>
            <a:off x="1340119" y="4842098"/>
            <a:ext cx="254009" cy="254009"/>
            <a:chOff x="0" y="0"/>
            <a:chExt cx="254007" cy="254007"/>
          </a:xfrm>
        </p:grpSpPr>
        <p:sp>
          <p:nvSpPr>
            <p:cNvPr id="93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40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944" name="그룹"/>
          <p:cNvGrpSpPr/>
          <p:nvPr/>
        </p:nvGrpSpPr>
        <p:grpSpPr>
          <a:xfrm>
            <a:off x="1591092" y="5021807"/>
            <a:ext cx="254009" cy="254009"/>
            <a:chOff x="0" y="0"/>
            <a:chExt cx="254007" cy="254007"/>
          </a:xfrm>
        </p:grpSpPr>
        <p:sp>
          <p:nvSpPr>
            <p:cNvPr id="94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43" name="7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947" name="그룹"/>
          <p:cNvGrpSpPr/>
          <p:nvPr/>
        </p:nvGrpSpPr>
        <p:grpSpPr>
          <a:xfrm>
            <a:off x="1340119" y="5507058"/>
            <a:ext cx="254009" cy="254009"/>
            <a:chOff x="0" y="0"/>
            <a:chExt cx="254007" cy="254007"/>
          </a:xfrm>
        </p:grpSpPr>
        <p:sp>
          <p:nvSpPr>
            <p:cNvPr id="94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46" name="8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950" name="그룹"/>
          <p:cNvGrpSpPr/>
          <p:nvPr/>
        </p:nvGrpSpPr>
        <p:grpSpPr>
          <a:xfrm>
            <a:off x="1591092" y="5987007"/>
            <a:ext cx="254009" cy="254009"/>
            <a:chOff x="0" y="0"/>
            <a:chExt cx="254007" cy="254007"/>
          </a:xfrm>
        </p:grpSpPr>
        <p:sp>
          <p:nvSpPr>
            <p:cNvPr id="94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49" name="9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953" name="그룹"/>
          <p:cNvGrpSpPr/>
          <p:nvPr/>
        </p:nvGrpSpPr>
        <p:grpSpPr>
          <a:xfrm>
            <a:off x="4186579" y="2552923"/>
            <a:ext cx="254009" cy="254009"/>
            <a:chOff x="0" y="0"/>
            <a:chExt cx="254007" cy="254007"/>
          </a:xfrm>
        </p:grpSpPr>
        <p:sp>
          <p:nvSpPr>
            <p:cNvPr id="95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52" name="10"/>
            <p:cNvSpPr txBox="1"/>
            <p:nvPr/>
          </p:nvSpPr>
          <p:spPr>
            <a:xfrm>
              <a:off x="4301" y="5083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956" name="그룹"/>
          <p:cNvGrpSpPr/>
          <p:nvPr/>
        </p:nvGrpSpPr>
        <p:grpSpPr>
          <a:xfrm>
            <a:off x="5293953" y="2552923"/>
            <a:ext cx="254008" cy="254009"/>
            <a:chOff x="0" y="0"/>
            <a:chExt cx="254007" cy="254007"/>
          </a:xfrm>
        </p:grpSpPr>
        <p:sp>
          <p:nvSpPr>
            <p:cNvPr id="95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55" name="11"/>
            <p:cNvSpPr txBox="1"/>
            <p:nvPr/>
          </p:nvSpPr>
          <p:spPr>
            <a:xfrm>
              <a:off x="8983" y="5083"/>
              <a:ext cx="236035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11</a:t>
              </a:r>
            </a:p>
          </p:txBody>
        </p:sp>
      </p:grpSp>
      <p:grpSp>
        <p:nvGrpSpPr>
          <p:cNvPr id="959" name="그룹"/>
          <p:cNvGrpSpPr/>
          <p:nvPr/>
        </p:nvGrpSpPr>
        <p:grpSpPr>
          <a:xfrm>
            <a:off x="6295989" y="2552923"/>
            <a:ext cx="254009" cy="254009"/>
            <a:chOff x="0" y="0"/>
            <a:chExt cx="254007" cy="254007"/>
          </a:xfrm>
        </p:grpSpPr>
        <p:sp>
          <p:nvSpPr>
            <p:cNvPr id="95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58" name="12"/>
            <p:cNvSpPr txBox="1"/>
            <p:nvPr/>
          </p:nvSpPr>
          <p:spPr>
            <a:xfrm>
              <a:off x="4301" y="5083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12</a:t>
              </a:r>
            </a:p>
          </p:txBody>
        </p:sp>
      </p:grpSp>
      <p:grpSp>
        <p:nvGrpSpPr>
          <p:cNvPr id="962" name="그룹"/>
          <p:cNvGrpSpPr/>
          <p:nvPr/>
        </p:nvGrpSpPr>
        <p:grpSpPr>
          <a:xfrm>
            <a:off x="6776532" y="3953744"/>
            <a:ext cx="254009" cy="254009"/>
            <a:chOff x="0" y="0"/>
            <a:chExt cx="254007" cy="254007"/>
          </a:xfrm>
        </p:grpSpPr>
        <p:sp>
          <p:nvSpPr>
            <p:cNvPr id="96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61" name="13"/>
            <p:cNvSpPr txBox="1"/>
            <p:nvPr/>
          </p:nvSpPr>
          <p:spPr>
            <a:xfrm>
              <a:off x="4301" y="5083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13</a:t>
              </a:r>
            </a:p>
          </p:txBody>
        </p:sp>
      </p:grpSp>
      <p:grpSp>
        <p:nvGrpSpPr>
          <p:cNvPr id="965" name="그룹"/>
          <p:cNvGrpSpPr/>
          <p:nvPr/>
        </p:nvGrpSpPr>
        <p:grpSpPr>
          <a:xfrm>
            <a:off x="6776532" y="4316673"/>
            <a:ext cx="254009" cy="254009"/>
            <a:chOff x="0" y="0"/>
            <a:chExt cx="254007" cy="254007"/>
          </a:xfrm>
        </p:grpSpPr>
        <p:sp>
          <p:nvSpPr>
            <p:cNvPr id="96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64" name="14"/>
            <p:cNvSpPr txBox="1"/>
            <p:nvPr/>
          </p:nvSpPr>
          <p:spPr>
            <a:xfrm>
              <a:off x="4301" y="5083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14</a:t>
              </a:r>
            </a:p>
          </p:txBody>
        </p:sp>
      </p:grpSp>
      <p:grpSp>
        <p:nvGrpSpPr>
          <p:cNvPr id="968" name="그룹"/>
          <p:cNvGrpSpPr/>
          <p:nvPr/>
        </p:nvGrpSpPr>
        <p:grpSpPr>
          <a:xfrm>
            <a:off x="6776532" y="4679602"/>
            <a:ext cx="254009" cy="254009"/>
            <a:chOff x="0" y="0"/>
            <a:chExt cx="254007" cy="254007"/>
          </a:xfrm>
        </p:grpSpPr>
        <p:sp>
          <p:nvSpPr>
            <p:cNvPr id="96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67" name="15"/>
            <p:cNvSpPr txBox="1"/>
            <p:nvPr/>
          </p:nvSpPr>
          <p:spPr>
            <a:xfrm>
              <a:off x="4301" y="5083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15</a:t>
              </a:r>
            </a:p>
          </p:txBody>
        </p:sp>
      </p:grpSp>
      <p:grpSp>
        <p:nvGrpSpPr>
          <p:cNvPr id="971" name="그룹"/>
          <p:cNvGrpSpPr/>
          <p:nvPr/>
        </p:nvGrpSpPr>
        <p:grpSpPr>
          <a:xfrm>
            <a:off x="6776532" y="5042529"/>
            <a:ext cx="254009" cy="254009"/>
            <a:chOff x="0" y="0"/>
            <a:chExt cx="254007" cy="254007"/>
          </a:xfrm>
        </p:grpSpPr>
        <p:sp>
          <p:nvSpPr>
            <p:cNvPr id="96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70" name="16"/>
            <p:cNvSpPr txBox="1"/>
            <p:nvPr/>
          </p:nvSpPr>
          <p:spPr>
            <a:xfrm>
              <a:off x="4301" y="5083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16</a:t>
              </a:r>
            </a:p>
          </p:txBody>
        </p:sp>
      </p:grpSp>
      <p:grpSp>
        <p:nvGrpSpPr>
          <p:cNvPr id="974" name="그룹"/>
          <p:cNvGrpSpPr/>
          <p:nvPr/>
        </p:nvGrpSpPr>
        <p:grpSpPr>
          <a:xfrm>
            <a:off x="6776532" y="5405458"/>
            <a:ext cx="254009" cy="254009"/>
            <a:chOff x="0" y="0"/>
            <a:chExt cx="254007" cy="254007"/>
          </a:xfrm>
        </p:grpSpPr>
        <p:sp>
          <p:nvSpPr>
            <p:cNvPr id="97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73" name="17"/>
            <p:cNvSpPr txBox="1"/>
            <p:nvPr/>
          </p:nvSpPr>
          <p:spPr>
            <a:xfrm>
              <a:off x="4301" y="5083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17</a:t>
              </a:r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977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978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내 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UI-A-601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내 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79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980" name="표 7"/>
          <p:cNvGraphicFramePr/>
          <p:nvPr/>
        </p:nvGraphicFramePr>
        <p:xfrm>
          <a:off x="8667143" y="-4763"/>
          <a:ext cx="3530602" cy="686774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[취소][등록] 버튼 활성화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[취소][등록] 버튼 비활성화                    [수정] 버튼 활성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컨테이너에 입력된 정보로 수정.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확인 창 출력.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회원정보 삭제, 자동 로그아웃, 메인페이지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 확인 창 닫힘.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81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982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582" y="1811633"/>
            <a:ext cx="7366001" cy="453823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985" name="그룹"/>
          <p:cNvGrpSpPr/>
          <p:nvPr/>
        </p:nvGrpSpPr>
        <p:grpSpPr>
          <a:xfrm>
            <a:off x="7761237" y="4310604"/>
            <a:ext cx="254009" cy="254009"/>
            <a:chOff x="0" y="0"/>
            <a:chExt cx="254007" cy="254007"/>
          </a:xfrm>
        </p:grpSpPr>
        <p:sp>
          <p:nvSpPr>
            <p:cNvPr id="98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84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88" name="그룹"/>
          <p:cNvGrpSpPr/>
          <p:nvPr/>
        </p:nvGrpSpPr>
        <p:grpSpPr>
          <a:xfrm>
            <a:off x="7761237" y="4640807"/>
            <a:ext cx="254009" cy="254009"/>
            <a:chOff x="0" y="0"/>
            <a:chExt cx="254007" cy="254007"/>
          </a:xfrm>
        </p:grpSpPr>
        <p:sp>
          <p:nvSpPr>
            <p:cNvPr id="98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87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91" name="그룹"/>
          <p:cNvGrpSpPr/>
          <p:nvPr/>
        </p:nvGrpSpPr>
        <p:grpSpPr>
          <a:xfrm>
            <a:off x="6247397" y="3953744"/>
            <a:ext cx="254009" cy="254009"/>
            <a:chOff x="0" y="0"/>
            <a:chExt cx="254007" cy="254007"/>
          </a:xfrm>
        </p:grpSpPr>
        <p:sp>
          <p:nvSpPr>
            <p:cNvPr id="98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90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994" name="그룹"/>
          <p:cNvGrpSpPr/>
          <p:nvPr/>
        </p:nvGrpSpPr>
        <p:grpSpPr>
          <a:xfrm>
            <a:off x="7761237" y="5570446"/>
            <a:ext cx="254009" cy="254009"/>
            <a:chOff x="0" y="0"/>
            <a:chExt cx="254007" cy="254007"/>
          </a:xfrm>
        </p:grpSpPr>
        <p:sp>
          <p:nvSpPr>
            <p:cNvPr id="99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93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997" name="그룹"/>
          <p:cNvGrpSpPr/>
          <p:nvPr/>
        </p:nvGrpSpPr>
        <p:grpSpPr>
          <a:xfrm>
            <a:off x="5817653" y="5976850"/>
            <a:ext cx="254009" cy="254009"/>
            <a:chOff x="0" y="0"/>
            <a:chExt cx="254007" cy="254007"/>
          </a:xfrm>
        </p:grpSpPr>
        <p:sp>
          <p:nvSpPr>
            <p:cNvPr id="99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96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000" name="그룹"/>
          <p:cNvGrpSpPr/>
          <p:nvPr/>
        </p:nvGrpSpPr>
        <p:grpSpPr>
          <a:xfrm>
            <a:off x="4951514" y="5976850"/>
            <a:ext cx="254009" cy="254009"/>
            <a:chOff x="0" y="0"/>
            <a:chExt cx="254007" cy="254007"/>
          </a:xfrm>
        </p:grpSpPr>
        <p:sp>
          <p:nvSpPr>
            <p:cNvPr id="99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999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003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004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쿠폰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UI-A-603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쿠폰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05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006" name="표 7"/>
          <p:cNvGraphicFramePr/>
          <p:nvPr/>
        </p:nvGraphicFramePr>
        <p:xfrm>
          <a:off x="8667143" y="-4763"/>
          <a:ext cx="3530601" cy="686773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정보는[쿠폰번호] [쿠폰명] [할인금액]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[적용범위] [유효기간]을 제공한다.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소유하고 있는 쿠폰 정보 출력.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07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00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582" y="1849282"/>
            <a:ext cx="7366001" cy="446293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011" name="그룹"/>
          <p:cNvGrpSpPr/>
          <p:nvPr/>
        </p:nvGrpSpPr>
        <p:grpSpPr>
          <a:xfrm>
            <a:off x="2030999" y="3441926"/>
            <a:ext cx="254009" cy="254009"/>
            <a:chOff x="0" y="0"/>
            <a:chExt cx="254007" cy="254007"/>
          </a:xfrm>
        </p:grpSpPr>
        <p:sp>
          <p:nvSpPr>
            <p:cNvPr id="100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10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14" name="그룹"/>
          <p:cNvGrpSpPr/>
          <p:nvPr/>
        </p:nvGrpSpPr>
        <p:grpSpPr>
          <a:xfrm>
            <a:off x="2030999" y="5047204"/>
            <a:ext cx="254009" cy="254009"/>
            <a:chOff x="0" y="0"/>
            <a:chExt cx="254007" cy="254007"/>
          </a:xfrm>
        </p:grpSpPr>
        <p:sp>
          <p:nvSpPr>
            <p:cNvPr id="101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13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017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018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적립포인트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UI-A-604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적립포인트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19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020" name="표 7"/>
          <p:cNvGraphicFramePr/>
          <p:nvPr/>
        </p:nvGraphicFramePr>
        <p:xfrm>
          <a:off x="8667143" y="-4763"/>
          <a:ext cx="3530601" cy="686773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정보는[상태] [적립내역] [적립금]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[상품번호] [적용일시]을 제공한다.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최근 1개월 동안의 적립내역만 출력한다.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21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022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582" y="1819474"/>
            <a:ext cx="7366001" cy="452255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025" name="그룹"/>
          <p:cNvGrpSpPr/>
          <p:nvPr/>
        </p:nvGrpSpPr>
        <p:grpSpPr>
          <a:xfrm>
            <a:off x="2010677" y="3462248"/>
            <a:ext cx="254009" cy="254009"/>
            <a:chOff x="0" y="0"/>
            <a:chExt cx="254007" cy="254007"/>
          </a:xfrm>
        </p:grpSpPr>
        <p:sp>
          <p:nvSpPr>
            <p:cNvPr id="102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24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28" name="그룹"/>
          <p:cNvGrpSpPr/>
          <p:nvPr/>
        </p:nvGrpSpPr>
        <p:grpSpPr>
          <a:xfrm>
            <a:off x="2010677" y="3953744"/>
            <a:ext cx="254009" cy="254009"/>
            <a:chOff x="0" y="0"/>
            <a:chExt cx="254007" cy="254007"/>
          </a:xfrm>
        </p:grpSpPr>
        <p:sp>
          <p:nvSpPr>
            <p:cNvPr id="102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27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031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032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펀딩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UI-A-605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펀딩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33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034" name="표 7"/>
          <p:cNvGraphicFramePr/>
          <p:nvPr/>
        </p:nvGraphicFramePr>
        <p:xfrm>
          <a:off x="8667143" y="-4763"/>
          <a:ext cx="3530602" cy="686774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상태 처리 -&gt; [예약완료][결제완료][결제실패].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결제 실패 시 -&gt; RED         완료 시-&gt; Green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후원한 총 펀딩 수 제공.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총 펀딩 금액 데이터 제공.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리워드 상태 처리 -&gt;[주문 확인][배송중][완료]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배송상태(조회) 가능.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내역(데이터) 삭제.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35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036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582" y="1821239"/>
            <a:ext cx="7366001" cy="451901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039" name="그룹"/>
          <p:cNvGrpSpPr/>
          <p:nvPr/>
        </p:nvGrpSpPr>
        <p:grpSpPr>
          <a:xfrm>
            <a:off x="2030999" y="3452087"/>
            <a:ext cx="254009" cy="254009"/>
            <a:chOff x="0" y="0"/>
            <a:chExt cx="254007" cy="254007"/>
          </a:xfrm>
        </p:grpSpPr>
        <p:sp>
          <p:nvSpPr>
            <p:cNvPr id="103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38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42" name="그룹"/>
          <p:cNvGrpSpPr/>
          <p:nvPr/>
        </p:nvGrpSpPr>
        <p:grpSpPr>
          <a:xfrm>
            <a:off x="2030999" y="4813524"/>
            <a:ext cx="254009" cy="254009"/>
            <a:chOff x="0" y="0"/>
            <a:chExt cx="254007" cy="254007"/>
          </a:xfrm>
        </p:grpSpPr>
        <p:sp>
          <p:nvSpPr>
            <p:cNvPr id="104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41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45" name="그룹"/>
          <p:cNvGrpSpPr/>
          <p:nvPr/>
        </p:nvGrpSpPr>
        <p:grpSpPr>
          <a:xfrm>
            <a:off x="3483878" y="2928851"/>
            <a:ext cx="254009" cy="254009"/>
            <a:chOff x="0" y="0"/>
            <a:chExt cx="254007" cy="254007"/>
          </a:xfrm>
        </p:grpSpPr>
        <p:sp>
          <p:nvSpPr>
            <p:cNvPr id="104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44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48" name="그룹"/>
          <p:cNvGrpSpPr/>
          <p:nvPr/>
        </p:nvGrpSpPr>
        <p:grpSpPr>
          <a:xfrm>
            <a:off x="5708917" y="2928851"/>
            <a:ext cx="254009" cy="254009"/>
            <a:chOff x="0" y="0"/>
            <a:chExt cx="254007" cy="254007"/>
          </a:xfrm>
        </p:grpSpPr>
        <p:sp>
          <p:nvSpPr>
            <p:cNvPr id="104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47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51" name="그룹"/>
          <p:cNvGrpSpPr/>
          <p:nvPr/>
        </p:nvGrpSpPr>
        <p:grpSpPr>
          <a:xfrm>
            <a:off x="6687608" y="3953744"/>
            <a:ext cx="254009" cy="254009"/>
            <a:chOff x="0" y="0"/>
            <a:chExt cx="254007" cy="254007"/>
          </a:xfrm>
        </p:grpSpPr>
        <p:sp>
          <p:nvSpPr>
            <p:cNvPr id="104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50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054" name="그룹"/>
          <p:cNvGrpSpPr/>
          <p:nvPr/>
        </p:nvGrpSpPr>
        <p:grpSpPr>
          <a:xfrm>
            <a:off x="7570254" y="4422365"/>
            <a:ext cx="254009" cy="254009"/>
            <a:chOff x="0" y="0"/>
            <a:chExt cx="254007" cy="254007"/>
          </a:xfrm>
        </p:grpSpPr>
        <p:sp>
          <p:nvSpPr>
            <p:cNvPr id="105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53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057" name="그룹"/>
          <p:cNvGrpSpPr/>
          <p:nvPr/>
        </p:nvGrpSpPr>
        <p:grpSpPr>
          <a:xfrm>
            <a:off x="7570254" y="4813524"/>
            <a:ext cx="254009" cy="254009"/>
            <a:chOff x="0" y="0"/>
            <a:chExt cx="254007" cy="254007"/>
          </a:xfrm>
        </p:grpSpPr>
        <p:sp>
          <p:nvSpPr>
            <p:cNvPr id="105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56" name="7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060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061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구매내역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UI-A-701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구매 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62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063" name="표 7"/>
          <p:cNvGraphicFramePr/>
          <p:nvPr/>
        </p:nvGraphicFramePr>
        <p:xfrm>
          <a:off x="8667143" y="-4763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[조회] 버튼 클릭 시 구매내역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구매 상품 이미지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주문일자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주문번호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주문금액(수량)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주문 상태 출력 (배송, 교환, 환불 완료)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[더보기] 버튼 클릭 시 더 많은 상품 정보 확인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- 주문상태 확인을 위해, 상품 DB에 결제완료 후 상품의 상태를 저장 할 수 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  있는 컬럼 필요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64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06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580" y="2462221"/>
            <a:ext cx="6350004" cy="32370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8" name="1"/>
          <p:cNvGrpSpPr/>
          <p:nvPr/>
        </p:nvGrpSpPr>
        <p:grpSpPr>
          <a:xfrm>
            <a:off x="4605863" y="3302000"/>
            <a:ext cx="254009" cy="254000"/>
            <a:chOff x="0" y="0"/>
            <a:chExt cx="254007" cy="254000"/>
          </a:xfrm>
        </p:grpSpPr>
        <p:sp>
          <p:nvSpPr>
            <p:cNvPr id="1066" name="원"/>
            <p:cNvSpPr/>
            <p:nvPr/>
          </p:nvSpPr>
          <p:spPr>
            <a:xfrm>
              <a:off x="-1" y="0"/>
              <a:ext cx="254009" cy="254000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67" name="1"/>
            <p:cNvSpPr txBox="1"/>
            <p:nvPr/>
          </p:nvSpPr>
          <p:spPr>
            <a:xfrm>
              <a:off x="37198" y="17779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71" name="2"/>
          <p:cNvGrpSpPr/>
          <p:nvPr/>
        </p:nvGrpSpPr>
        <p:grpSpPr>
          <a:xfrm>
            <a:off x="2252130" y="3822171"/>
            <a:ext cx="254009" cy="254009"/>
            <a:chOff x="0" y="0"/>
            <a:chExt cx="254007" cy="254007"/>
          </a:xfrm>
        </p:grpSpPr>
        <p:sp>
          <p:nvSpPr>
            <p:cNvPr id="106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70" name="2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74" name="3"/>
          <p:cNvGrpSpPr/>
          <p:nvPr/>
        </p:nvGrpSpPr>
        <p:grpSpPr>
          <a:xfrm>
            <a:off x="3657600" y="3822171"/>
            <a:ext cx="254000" cy="254009"/>
            <a:chOff x="0" y="0"/>
            <a:chExt cx="254000" cy="254007"/>
          </a:xfrm>
        </p:grpSpPr>
        <p:sp>
          <p:nvSpPr>
            <p:cNvPr id="1072" name="원"/>
            <p:cNvSpPr/>
            <p:nvPr/>
          </p:nvSpPr>
          <p:spPr>
            <a:xfrm>
              <a:off x="0" y="-1"/>
              <a:ext cx="254000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73" name="3"/>
            <p:cNvSpPr txBox="1"/>
            <p:nvPr/>
          </p:nvSpPr>
          <p:spPr>
            <a:xfrm>
              <a:off x="37195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77" name="4"/>
          <p:cNvGrpSpPr/>
          <p:nvPr/>
        </p:nvGrpSpPr>
        <p:grpSpPr>
          <a:xfrm>
            <a:off x="4402663" y="3822171"/>
            <a:ext cx="254009" cy="254009"/>
            <a:chOff x="0" y="0"/>
            <a:chExt cx="254007" cy="254007"/>
          </a:xfrm>
        </p:grpSpPr>
        <p:sp>
          <p:nvSpPr>
            <p:cNvPr id="107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76" name="4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80" name="5"/>
          <p:cNvGrpSpPr/>
          <p:nvPr/>
        </p:nvGrpSpPr>
        <p:grpSpPr>
          <a:xfrm>
            <a:off x="5063063" y="3822171"/>
            <a:ext cx="254009" cy="254009"/>
            <a:chOff x="0" y="0"/>
            <a:chExt cx="254007" cy="254007"/>
          </a:xfrm>
        </p:grpSpPr>
        <p:sp>
          <p:nvSpPr>
            <p:cNvPr id="107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79" name="5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083" name="6"/>
          <p:cNvGrpSpPr/>
          <p:nvPr/>
        </p:nvGrpSpPr>
        <p:grpSpPr>
          <a:xfrm>
            <a:off x="5969000" y="3822171"/>
            <a:ext cx="254000" cy="254009"/>
            <a:chOff x="0" y="0"/>
            <a:chExt cx="254000" cy="254007"/>
          </a:xfrm>
        </p:grpSpPr>
        <p:sp>
          <p:nvSpPr>
            <p:cNvPr id="1081" name="원"/>
            <p:cNvSpPr/>
            <p:nvPr/>
          </p:nvSpPr>
          <p:spPr>
            <a:xfrm>
              <a:off x="0" y="-1"/>
              <a:ext cx="254000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82" name="6"/>
            <p:cNvSpPr txBox="1"/>
            <p:nvPr/>
          </p:nvSpPr>
          <p:spPr>
            <a:xfrm>
              <a:off x="37195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086" name="7"/>
          <p:cNvGrpSpPr/>
          <p:nvPr/>
        </p:nvGrpSpPr>
        <p:grpSpPr>
          <a:xfrm>
            <a:off x="4995330" y="5591704"/>
            <a:ext cx="254009" cy="254009"/>
            <a:chOff x="0" y="0"/>
            <a:chExt cx="254007" cy="254007"/>
          </a:xfrm>
        </p:grpSpPr>
        <p:sp>
          <p:nvSpPr>
            <p:cNvPr id="108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85" name="7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7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4. 요구사항 정의서</a:t>
            </a:r>
          </a:p>
        </p:txBody>
      </p:sp>
      <p:sp>
        <p:nvSpPr>
          <p:cNvPr id="318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9" name="Google Shape;238;p37"/>
          <p:cNvSpPr txBox="1">
            <a:spLocks noGrp="1"/>
          </p:cNvSpPr>
          <p:nvPr>
            <p:ph type="body" sz="quarter" idx="1"/>
          </p:nvPr>
        </p:nvSpPr>
        <p:spPr>
          <a:xfrm>
            <a:off x="6376158" y="3904215"/>
            <a:ext cx="2920807" cy="1926623"/>
          </a:xfrm>
          <a:prstGeom prst="rect">
            <a:avLst/>
          </a:prstGeom>
        </p:spPr>
        <p:txBody>
          <a:bodyPr lIns="91421" tIns="91421" rIns="91421" bIns="91421"/>
          <a:lstStyle/>
          <a:p>
            <a:pPr indent="0" defTabSz="804672">
              <a:lnSpc>
                <a:spcPct val="150000"/>
              </a:lnSpc>
              <a:defRPr sz="1200"/>
            </a:pPr>
            <a:r>
              <a:t>4-1 홈화면</a:t>
            </a:r>
          </a:p>
          <a:p>
            <a:pPr indent="0" defTabSz="804672">
              <a:lnSpc>
                <a:spcPct val="150000"/>
              </a:lnSpc>
              <a:defRPr sz="1200"/>
            </a:pPr>
            <a:r>
              <a:t>4-2 상품화면</a:t>
            </a:r>
          </a:p>
          <a:p>
            <a:pPr indent="0" defTabSz="804672">
              <a:lnSpc>
                <a:spcPct val="150000"/>
              </a:lnSpc>
              <a:defRPr sz="1200"/>
            </a:pPr>
            <a:r>
              <a:t>4-3 펀딩화면</a:t>
            </a:r>
          </a:p>
          <a:p>
            <a:pPr indent="0" defTabSz="804672">
              <a:lnSpc>
                <a:spcPct val="150000"/>
              </a:lnSpc>
              <a:defRPr sz="1200"/>
            </a:pPr>
            <a:r>
              <a:t>4-4 마이페이지</a:t>
            </a:r>
          </a:p>
          <a:p>
            <a:pPr indent="0" defTabSz="804672">
              <a:lnSpc>
                <a:spcPct val="150000"/>
              </a:lnSpc>
              <a:defRPr sz="1200"/>
            </a:pPr>
            <a:r>
              <a:t>4-5 개인정보</a:t>
            </a:r>
          </a:p>
          <a:p>
            <a:pPr indent="0" defTabSz="804672">
              <a:lnSpc>
                <a:spcPct val="150000"/>
              </a:lnSpc>
              <a:defRPr sz="1200"/>
            </a:pPr>
            <a:r>
              <a:t>4-6 관리자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089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090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주문내역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UI-A-702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주문내역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91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092" name="표 7"/>
          <p:cNvGraphicFramePr/>
          <p:nvPr/>
        </p:nvGraphicFramePr>
        <p:xfrm>
          <a:off x="8667143" y="-4763"/>
          <a:ext cx="3530601" cy="686773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주문내역 전체 상태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[조회] 버튼 클릭 시 주문내역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주문한 상품의 이미지, 상품 정보, 옵션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주문일자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배송상태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[배송조회] 클릭 시 배송조회 팝업 출력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  - 배송중, 배송완료 상태에서만 활성화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[취소하기] 클릭 시 상품 취소 팝업 출력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  - 입금/결제 상태일때, 취소하기 기능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  - 배송중, 배송완료 상태일때,  반품/교환 기능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  - 구매확정 상태 일때, 비활성화 or 문의하기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취소 or 반품 or 교환 팝업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- 주문상태 확인을 위해, 상품 DB에 결제완료 후 상품의 상태를 저장 할 수 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  있는 컬럼 필요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93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09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580" y="2462122"/>
            <a:ext cx="6350006" cy="32372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97" name="1"/>
          <p:cNvGrpSpPr/>
          <p:nvPr/>
        </p:nvGrpSpPr>
        <p:grpSpPr>
          <a:xfrm>
            <a:off x="5198530" y="3302000"/>
            <a:ext cx="254009" cy="254000"/>
            <a:chOff x="0" y="0"/>
            <a:chExt cx="254007" cy="254000"/>
          </a:xfrm>
        </p:grpSpPr>
        <p:sp>
          <p:nvSpPr>
            <p:cNvPr id="1095" name="원"/>
            <p:cNvSpPr/>
            <p:nvPr/>
          </p:nvSpPr>
          <p:spPr>
            <a:xfrm>
              <a:off x="-1" y="0"/>
              <a:ext cx="254009" cy="254000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96" name="1"/>
            <p:cNvSpPr txBox="1"/>
            <p:nvPr/>
          </p:nvSpPr>
          <p:spPr>
            <a:xfrm>
              <a:off x="37198" y="17779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00" name="2"/>
          <p:cNvGrpSpPr/>
          <p:nvPr/>
        </p:nvGrpSpPr>
        <p:grpSpPr>
          <a:xfrm>
            <a:off x="5723463" y="3551236"/>
            <a:ext cx="254009" cy="254009"/>
            <a:chOff x="0" y="0"/>
            <a:chExt cx="254007" cy="254007"/>
          </a:xfrm>
        </p:grpSpPr>
        <p:sp>
          <p:nvSpPr>
            <p:cNvPr id="109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099" name="2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03" name="3"/>
          <p:cNvGrpSpPr/>
          <p:nvPr/>
        </p:nvGrpSpPr>
        <p:grpSpPr>
          <a:xfrm>
            <a:off x="2133597" y="4072463"/>
            <a:ext cx="254009" cy="254009"/>
            <a:chOff x="0" y="0"/>
            <a:chExt cx="254007" cy="254007"/>
          </a:xfrm>
        </p:grpSpPr>
        <p:sp>
          <p:nvSpPr>
            <p:cNvPr id="110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02" name="3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106" name="4"/>
          <p:cNvGrpSpPr/>
          <p:nvPr/>
        </p:nvGrpSpPr>
        <p:grpSpPr>
          <a:xfrm>
            <a:off x="3522130" y="4072463"/>
            <a:ext cx="254009" cy="254009"/>
            <a:chOff x="0" y="0"/>
            <a:chExt cx="254007" cy="254007"/>
          </a:xfrm>
        </p:grpSpPr>
        <p:sp>
          <p:nvSpPr>
            <p:cNvPr id="110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05" name="4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109" name="5"/>
          <p:cNvGrpSpPr/>
          <p:nvPr/>
        </p:nvGrpSpPr>
        <p:grpSpPr>
          <a:xfrm>
            <a:off x="5969000" y="3953744"/>
            <a:ext cx="254000" cy="254009"/>
            <a:chOff x="0" y="0"/>
            <a:chExt cx="254000" cy="254007"/>
          </a:xfrm>
        </p:grpSpPr>
        <p:sp>
          <p:nvSpPr>
            <p:cNvPr id="1107" name="원"/>
            <p:cNvSpPr/>
            <p:nvPr/>
          </p:nvSpPr>
          <p:spPr>
            <a:xfrm>
              <a:off x="0" y="-1"/>
              <a:ext cx="254000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08" name="5"/>
            <p:cNvSpPr txBox="1"/>
            <p:nvPr/>
          </p:nvSpPr>
          <p:spPr>
            <a:xfrm>
              <a:off x="37195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112" name="8"/>
          <p:cNvGrpSpPr/>
          <p:nvPr/>
        </p:nvGrpSpPr>
        <p:grpSpPr>
          <a:xfrm>
            <a:off x="6502395" y="3953744"/>
            <a:ext cx="254009" cy="254009"/>
            <a:chOff x="0" y="0"/>
            <a:chExt cx="254007" cy="254007"/>
          </a:xfrm>
        </p:grpSpPr>
        <p:sp>
          <p:nvSpPr>
            <p:cNvPr id="111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11" name="8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1115" name="6"/>
          <p:cNvGrpSpPr/>
          <p:nvPr/>
        </p:nvGrpSpPr>
        <p:grpSpPr>
          <a:xfrm>
            <a:off x="5969000" y="4241612"/>
            <a:ext cx="254000" cy="254009"/>
            <a:chOff x="0" y="0"/>
            <a:chExt cx="254000" cy="254007"/>
          </a:xfrm>
        </p:grpSpPr>
        <p:sp>
          <p:nvSpPr>
            <p:cNvPr id="1113" name="원"/>
            <p:cNvSpPr/>
            <p:nvPr/>
          </p:nvSpPr>
          <p:spPr>
            <a:xfrm>
              <a:off x="0" y="-1"/>
              <a:ext cx="254000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14" name="6"/>
            <p:cNvSpPr txBox="1"/>
            <p:nvPr/>
          </p:nvSpPr>
          <p:spPr>
            <a:xfrm>
              <a:off x="37195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118" name="7"/>
          <p:cNvGrpSpPr/>
          <p:nvPr/>
        </p:nvGrpSpPr>
        <p:grpSpPr>
          <a:xfrm>
            <a:off x="5969000" y="4529479"/>
            <a:ext cx="254000" cy="254009"/>
            <a:chOff x="0" y="0"/>
            <a:chExt cx="254000" cy="254007"/>
          </a:xfrm>
        </p:grpSpPr>
        <p:sp>
          <p:nvSpPr>
            <p:cNvPr id="1116" name="원"/>
            <p:cNvSpPr/>
            <p:nvPr/>
          </p:nvSpPr>
          <p:spPr>
            <a:xfrm>
              <a:off x="0" y="-1"/>
              <a:ext cx="254000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17" name="7"/>
            <p:cNvSpPr txBox="1"/>
            <p:nvPr/>
          </p:nvSpPr>
          <p:spPr>
            <a:xfrm>
              <a:off x="37195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111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1259" y="5454527"/>
            <a:ext cx="1512074" cy="75362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120" name="[ 취소 or 반품 or 교환 팝업 ]"/>
          <p:cNvSpPr txBox="1"/>
          <p:nvPr/>
        </p:nvSpPr>
        <p:spPr>
          <a:xfrm>
            <a:off x="6897441" y="6216196"/>
            <a:ext cx="1099711" cy="19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"/>
            </a:lvl1pPr>
          </a:lstStyle>
          <a:p>
            <a:r>
              <a:t>[ 취소 or 반품 or 교환 팝업 ]</a:t>
            </a:r>
          </a:p>
        </p:txBody>
      </p:sp>
      <p:grpSp>
        <p:nvGrpSpPr>
          <p:cNvPr id="1123" name="9"/>
          <p:cNvGrpSpPr/>
          <p:nvPr/>
        </p:nvGrpSpPr>
        <p:grpSpPr>
          <a:xfrm>
            <a:off x="6587557" y="5377766"/>
            <a:ext cx="254009" cy="254009"/>
            <a:chOff x="0" y="0"/>
            <a:chExt cx="254007" cy="254007"/>
          </a:xfrm>
        </p:grpSpPr>
        <p:sp>
          <p:nvSpPr>
            <p:cNvPr id="112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22" name="9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9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126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27" name="표 7"/>
          <p:cNvGraphicFramePr/>
          <p:nvPr/>
        </p:nvGraphicFramePr>
        <p:xfrm>
          <a:off x="249582" y="82074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주문내역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UI-A-703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</a:t>
                      </a:r>
                      <a:r>
                        <a:t>&gt; 주문내역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배송조회 팝업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28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129" name="표 7"/>
          <p:cNvGraphicFramePr/>
          <p:nvPr/>
        </p:nvGraphicFramePr>
        <p:xfrm>
          <a:off x="8667143" y="-4763"/>
          <a:ext cx="3530600" cy="696425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상품 정보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택배사 정보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배송정보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[닫기] 버튼 클릭 시 팝업창 닫기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- 주문상태 확인을 위해, 상품 DB에 결제완료 후 상품의 상태를 저장 할 수 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  있는 컬럼 필요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30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13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248" y="2346075"/>
            <a:ext cx="2955369" cy="34693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34" name="1"/>
          <p:cNvGrpSpPr/>
          <p:nvPr/>
        </p:nvGrpSpPr>
        <p:grpSpPr>
          <a:xfrm>
            <a:off x="2663061" y="2615829"/>
            <a:ext cx="254009" cy="254009"/>
            <a:chOff x="0" y="0"/>
            <a:chExt cx="254007" cy="254007"/>
          </a:xfrm>
        </p:grpSpPr>
        <p:sp>
          <p:nvSpPr>
            <p:cNvPr id="113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33" name="1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37" name="2"/>
          <p:cNvGrpSpPr/>
          <p:nvPr/>
        </p:nvGrpSpPr>
        <p:grpSpPr>
          <a:xfrm>
            <a:off x="2663061" y="3168111"/>
            <a:ext cx="254009" cy="254009"/>
            <a:chOff x="0" y="0"/>
            <a:chExt cx="254007" cy="254007"/>
          </a:xfrm>
        </p:grpSpPr>
        <p:sp>
          <p:nvSpPr>
            <p:cNvPr id="113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36" name="2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40" name="3"/>
          <p:cNvGrpSpPr/>
          <p:nvPr/>
        </p:nvGrpSpPr>
        <p:grpSpPr>
          <a:xfrm>
            <a:off x="2663061" y="3720390"/>
            <a:ext cx="254009" cy="254009"/>
            <a:chOff x="0" y="0"/>
            <a:chExt cx="254007" cy="254007"/>
          </a:xfrm>
        </p:grpSpPr>
        <p:sp>
          <p:nvSpPr>
            <p:cNvPr id="113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39" name="3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143" name="4"/>
          <p:cNvGrpSpPr/>
          <p:nvPr/>
        </p:nvGrpSpPr>
        <p:grpSpPr>
          <a:xfrm>
            <a:off x="4061980" y="5730163"/>
            <a:ext cx="254009" cy="254009"/>
            <a:chOff x="0" y="0"/>
            <a:chExt cx="254007" cy="254007"/>
          </a:xfrm>
        </p:grpSpPr>
        <p:sp>
          <p:nvSpPr>
            <p:cNvPr id="114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42" name="4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146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47" name="표 7"/>
          <p:cNvGraphicFramePr/>
          <p:nvPr/>
        </p:nvGraphicFramePr>
        <p:xfrm>
          <a:off x="255932" y="82621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최근 본 상품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UI-A-704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최근 본 상품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48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149" name="표 7"/>
          <p:cNvGraphicFramePr/>
          <p:nvPr/>
        </p:nvGraphicFramePr>
        <p:xfrm>
          <a:off x="8667143" y="-4763"/>
          <a:ext cx="3530600" cy="696425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최근 본 상품 정보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[더보기] 버튼 클릭 시 더 많은 상품 정보 확인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- 일주일이 지난 상품 자동삭제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50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15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580" y="2472495"/>
            <a:ext cx="6350006" cy="32165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4" name="1"/>
          <p:cNvGrpSpPr/>
          <p:nvPr/>
        </p:nvGrpSpPr>
        <p:grpSpPr>
          <a:xfrm>
            <a:off x="2303245" y="3394043"/>
            <a:ext cx="254009" cy="254008"/>
            <a:chOff x="0" y="0"/>
            <a:chExt cx="254007" cy="254007"/>
          </a:xfrm>
        </p:grpSpPr>
        <p:sp>
          <p:nvSpPr>
            <p:cNvPr id="115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53" name="1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57" name="2"/>
          <p:cNvGrpSpPr/>
          <p:nvPr/>
        </p:nvGrpSpPr>
        <p:grpSpPr>
          <a:xfrm>
            <a:off x="4503996" y="5552956"/>
            <a:ext cx="254009" cy="254009"/>
            <a:chOff x="0" y="0"/>
            <a:chExt cx="254007" cy="254007"/>
          </a:xfrm>
        </p:grpSpPr>
        <p:sp>
          <p:nvSpPr>
            <p:cNvPr id="115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56" name="2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160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61" name="표 7"/>
          <p:cNvGraphicFramePr/>
          <p:nvPr/>
        </p:nvGraphicFramePr>
        <p:xfrm>
          <a:off x="255932" y="82621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장바구니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UI-A-705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장바구니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62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163" name="표 7"/>
          <p:cNvGraphicFramePr/>
          <p:nvPr/>
        </p:nvGraphicFramePr>
        <p:xfrm>
          <a:off x="8667143" y="-4763"/>
          <a:ext cx="3530601" cy="686773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구매할 상품 정보출력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구매할 상품 일괄선택/개별선택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수량 조절 가능 (MIN : 1, MAX :재고)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[클릭 시] 삭제 팝업 출력, 개별 삭제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[클릭 시] 삭제 팝업 출력, 일괄 삭제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[클릭 시] 결제화면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[OK] 클릭 시 삭제 진행,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[CANCEL] 클릭 시 실행 취소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- 일주일이 지난 상품 자동삭제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64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16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580" y="2468665"/>
            <a:ext cx="6350004" cy="32241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8" name="1"/>
          <p:cNvGrpSpPr/>
          <p:nvPr/>
        </p:nvGrpSpPr>
        <p:grpSpPr>
          <a:xfrm>
            <a:off x="2077311" y="3768801"/>
            <a:ext cx="254009" cy="254009"/>
            <a:chOff x="0" y="0"/>
            <a:chExt cx="254007" cy="254007"/>
          </a:xfrm>
        </p:grpSpPr>
        <p:sp>
          <p:nvSpPr>
            <p:cNvPr id="116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67" name="1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71" name="2"/>
          <p:cNvGrpSpPr/>
          <p:nvPr/>
        </p:nvGrpSpPr>
        <p:grpSpPr>
          <a:xfrm>
            <a:off x="2438610" y="3768801"/>
            <a:ext cx="254009" cy="254009"/>
            <a:chOff x="0" y="0"/>
            <a:chExt cx="254007" cy="254007"/>
          </a:xfrm>
        </p:grpSpPr>
        <p:sp>
          <p:nvSpPr>
            <p:cNvPr id="116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70" name="2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74" name="3"/>
          <p:cNvGrpSpPr/>
          <p:nvPr/>
        </p:nvGrpSpPr>
        <p:grpSpPr>
          <a:xfrm>
            <a:off x="4900249" y="3768801"/>
            <a:ext cx="254009" cy="254009"/>
            <a:chOff x="0" y="0"/>
            <a:chExt cx="254007" cy="254007"/>
          </a:xfrm>
        </p:grpSpPr>
        <p:sp>
          <p:nvSpPr>
            <p:cNvPr id="117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73" name="3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177" name="4"/>
          <p:cNvGrpSpPr/>
          <p:nvPr/>
        </p:nvGrpSpPr>
        <p:grpSpPr>
          <a:xfrm>
            <a:off x="6044307" y="3768801"/>
            <a:ext cx="254009" cy="254009"/>
            <a:chOff x="0" y="0"/>
            <a:chExt cx="254007" cy="254007"/>
          </a:xfrm>
        </p:grpSpPr>
        <p:sp>
          <p:nvSpPr>
            <p:cNvPr id="117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76" name="4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180" name="5"/>
          <p:cNvGrpSpPr/>
          <p:nvPr/>
        </p:nvGrpSpPr>
        <p:grpSpPr>
          <a:xfrm>
            <a:off x="4192929" y="5116030"/>
            <a:ext cx="254009" cy="254009"/>
            <a:chOff x="0" y="0"/>
            <a:chExt cx="254007" cy="254007"/>
          </a:xfrm>
        </p:grpSpPr>
        <p:sp>
          <p:nvSpPr>
            <p:cNvPr id="117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79" name="5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183" name="6"/>
          <p:cNvGrpSpPr/>
          <p:nvPr/>
        </p:nvGrpSpPr>
        <p:grpSpPr>
          <a:xfrm>
            <a:off x="4646277" y="5116030"/>
            <a:ext cx="254009" cy="254009"/>
            <a:chOff x="0" y="0"/>
            <a:chExt cx="254007" cy="254007"/>
          </a:xfrm>
        </p:grpSpPr>
        <p:sp>
          <p:nvSpPr>
            <p:cNvPr id="118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82" name="6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6</a:t>
              </a:r>
            </a:p>
          </p:txBody>
        </p:sp>
      </p:grpSp>
      <p:pic>
        <p:nvPicPr>
          <p:cNvPr id="118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1259" y="5454527"/>
            <a:ext cx="1512074" cy="75362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185" name="[ 삭제 팝업 ]"/>
          <p:cNvSpPr txBox="1"/>
          <p:nvPr/>
        </p:nvSpPr>
        <p:spPr>
          <a:xfrm>
            <a:off x="7179691" y="6207828"/>
            <a:ext cx="535227" cy="19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"/>
            </a:lvl1pPr>
          </a:lstStyle>
          <a:p>
            <a:r>
              <a:t>[ 삭제 팝업 ]</a:t>
            </a:r>
          </a:p>
        </p:txBody>
      </p:sp>
      <p:grpSp>
        <p:nvGrpSpPr>
          <p:cNvPr id="1188" name="7"/>
          <p:cNvGrpSpPr/>
          <p:nvPr/>
        </p:nvGrpSpPr>
        <p:grpSpPr>
          <a:xfrm>
            <a:off x="6630947" y="5360181"/>
            <a:ext cx="254009" cy="254009"/>
            <a:chOff x="0" y="0"/>
            <a:chExt cx="254007" cy="254007"/>
          </a:xfrm>
        </p:grpSpPr>
        <p:sp>
          <p:nvSpPr>
            <p:cNvPr id="118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87" name="7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7</a:t>
              </a:r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191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192" name="표 7"/>
          <p:cNvGraphicFramePr/>
          <p:nvPr/>
        </p:nvGraphicFramePr>
        <p:xfrm>
          <a:off x="255932" y="82621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1:1 문의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UI-A-706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1:1 문의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93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194" name="표 7"/>
          <p:cNvGraphicFramePr/>
          <p:nvPr/>
        </p:nvGraphicFramePr>
        <p:xfrm>
          <a:off x="8667143" y="-4763"/>
          <a:ext cx="3530602" cy="686774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[조회] 버튼 클릭 시 문의내역 조회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문의 내역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처리상태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[수정] 버튼 클릭 시 1:1문의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[삭제] 버튼 클릭 시 삭제 팝업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[1:1문의하기] 버튼 클릭 시 문의하기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[OK] 클릭 시 삭제 진행,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[CANCEL] 클릭 시 실행 취소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- 답변이 완료된 문의는 수정 불가능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95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19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580" y="2455666"/>
            <a:ext cx="6350004" cy="32501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99" name="1"/>
          <p:cNvGrpSpPr/>
          <p:nvPr/>
        </p:nvGrpSpPr>
        <p:grpSpPr>
          <a:xfrm>
            <a:off x="5708971" y="3302000"/>
            <a:ext cx="254009" cy="254000"/>
            <a:chOff x="0" y="0"/>
            <a:chExt cx="254007" cy="254000"/>
          </a:xfrm>
        </p:grpSpPr>
        <p:sp>
          <p:nvSpPr>
            <p:cNvPr id="1197" name="원"/>
            <p:cNvSpPr/>
            <p:nvPr/>
          </p:nvSpPr>
          <p:spPr>
            <a:xfrm>
              <a:off x="-1" y="0"/>
              <a:ext cx="254009" cy="254000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198" name="1"/>
            <p:cNvSpPr txBox="1"/>
            <p:nvPr/>
          </p:nvSpPr>
          <p:spPr>
            <a:xfrm>
              <a:off x="37198" y="17779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02" name="2"/>
          <p:cNvGrpSpPr/>
          <p:nvPr/>
        </p:nvGrpSpPr>
        <p:grpSpPr>
          <a:xfrm>
            <a:off x="2254517" y="4056585"/>
            <a:ext cx="254009" cy="254009"/>
            <a:chOff x="0" y="0"/>
            <a:chExt cx="254007" cy="254007"/>
          </a:xfrm>
        </p:grpSpPr>
        <p:sp>
          <p:nvSpPr>
            <p:cNvPr id="120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01" name="2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05" name="3"/>
          <p:cNvGrpSpPr/>
          <p:nvPr/>
        </p:nvGrpSpPr>
        <p:grpSpPr>
          <a:xfrm>
            <a:off x="5969000" y="3803125"/>
            <a:ext cx="254000" cy="254009"/>
            <a:chOff x="0" y="0"/>
            <a:chExt cx="254000" cy="254007"/>
          </a:xfrm>
        </p:grpSpPr>
        <p:sp>
          <p:nvSpPr>
            <p:cNvPr id="1203" name="원"/>
            <p:cNvSpPr/>
            <p:nvPr/>
          </p:nvSpPr>
          <p:spPr>
            <a:xfrm>
              <a:off x="0" y="-1"/>
              <a:ext cx="254000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04" name="3"/>
            <p:cNvSpPr txBox="1"/>
            <p:nvPr/>
          </p:nvSpPr>
          <p:spPr>
            <a:xfrm>
              <a:off x="37195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208" name="4"/>
          <p:cNvGrpSpPr/>
          <p:nvPr/>
        </p:nvGrpSpPr>
        <p:grpSpPr>
          <a:xfrm>
            <a:off x="5847302" y="4056585"/>
            <a:ext cx="254009" cy="254009"/>
            <a:chOff x="0" y="0"/>
            <a:chExt cx="254007" cy="254007"/>
          </a:xfrm>
        </p:grpSpPr>
        <p:sp>
          <p:nvSpPr>
            <p:cNvPr id="120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07" name="4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211" name="5"/>
          <p:cNvGrpSpPr/>
          <p:nvPr/>
        </p:nvGrpSpPr>
        <p:grpSpPr>
          <a:xfrm>
            <a:off x="6618628" y="4056585"/>
            <a:ext cx="254009" cy="254009"/>
            <a:chOff x="0" y="0"/>
            <a:chExt cx="254007" cy="254007"/>
          </a:xfrm>
        </p:grpSpPr>
        <p:sp>
          <p:nvSpPr>
            <p:cNvPr id="120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10" name="5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214" name="6"/>
          <p:cNvGrpSpPr/>
          <p:nvPr/>
        </p:nvGrpSpPr>
        <p:grpSpPr>
          <a:xfrm>
            <a:off x="4192929" y="5179365"/>
            <a:ext cx="254009" cy="254009"/>
            <a:chOff x="0" y="0"/>
            <a:chExt cx="254007" cy="254007"/>
          </a:xfrm>
        </p:grpSpPr>
        <p:sp>
          <p:nvSpPr>
            <p:cNvPr id="121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13" name="6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6</a:t>
              </a:r>
            </a:p>
          </p:txBody>
        </p:sp>
      </p:grpSp>
      <p:pic>
        <p:nvPicPr>
          <p:cNvPr id="121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1259" y="5454527"/>
            <a:ext cx="1512074" cy="75362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216" name="[ 삭제 팝업 ]"/>
          <p:cNvSpPr txBox="1"/>
          <p:nvPr/>
        </p:nvSpPr>
        <p:spPr>
          <a:xfrm>
            <a:off x="7179681" y="6216196"/>
            <a:ext cx="535227" cy="19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"/>
            </a:lvl1pPr>
          </a:lstStyle>
          <a:p>
            <a:r>
              <a:t>[ 삭제 팝업 ]</a:t>
            </a:r>
          </a:p>
        </p:txBody>
      </p:sp>
      <p:grpSp>
        <p:nvGrpSpPr>
          <p:cNvPr id="1219" name="7"/>
          <p:cNvGrpSpPr/>
          <p:nvPr/>
        </p:nvGrpSpPr>
        <p:grpSpPr>
          <a:xfrm>
            <a:off x="6554154" y="5306365"/>
            <a:ext cx="254009" cy="254009"/>
            <a:chOff x="0" y="0"/>
            <a:chExt cx="254007" cy="254007"/>
          </a:xfrm>
        </p:grpSpPr>
        <p:sp>
          <p:nvSpPr>
            <p:cNvPr id="121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18" name="7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7</a:t>
              </a:r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222" name="Прямая соединительная линия 8"/>
          <p:cNvSpPr/>
          <p:nvPr/>
        </p:nvSpPr>
        <p:spPr>
          <a:xfrm>
            <a:off x="1843381" y="134291"/>
            <a:ext cx="5" cy="48816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223" name="표 7"/>
          <p:cNvGraphicFramePr/>
          <p:nvPr/>
        </p:nvGraphicFramePr>
        <p:xfrm>
          <a:off x="255932" y="826210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문의하기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UI-A-707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왕성택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마이페이지 &gt; 1:1 문의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 &gt; 문의하기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24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225" name="표 7"/>
          <p:cNvGraphicFramePr/>
          <p:nvPr/>
        </p:nvGraphicFramePr>
        <p:xfrm>
          <a:off x="8667143" y="-4763"/>
          <a:ext cx="3530600" cy="696425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문의 내역 작성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[조회] 버튼 클릭 시 주문번호 팝업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질문 클릭 시 질문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[취소] 버튼 클릭 시 실행 취소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[작성하기] 버튼 클릭 시 1:1문의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26" name="Прямоугольник 7"/>
          <p:cNvSpPr txBox="1"/>
          <p:nvPr/>
        </p:nvSpPr>
        <p:spPr>
          <a:xfrm>
            <a:off x="1889829" y="199303"/>
            <a:ext cx="129793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마이페이지</a:t>
            </a:r>
          </a:p>
        </p:txBody>
      </p:sp>
      <p:pic>
        <p:nvPicPr>
          <p:cNvPr id="122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476344"/>
            <a:ext cx="6350002" cy="32088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0" name="1"/>
          <p:cNvGrpSpPr/>
          <p:nvPr/>
        </p:nvGrpSpPr>
        <p:grpSpPr>
          <a:xfrm>
            <a:off x="2127517" y="3402411"/>
            <a:ext cx="254009" cy="254009"/>
            <a:chOff x="0" y="0"/>
            <a:chExt cx="254007" cy="254007"/>
          </a:xfrm>
        </p:grpSpPr>
        <p:sp>
          <p:nvSpPr>
            <p:cNvPr id="122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29" name="1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33" name="2"/>
          <p:cNvGrpSpPr/>
          <p:nvPr/>
        </p:nvGrpSpPr>
        <p:grpSpPr>
          <a:xfrm>
            <a:off x="4063462" y="3746976"/>
            <a:ext cx="254009" cy="254009"/>
            <a:chOff x="0" y="0"/>
            <a:chExt cx="254007" cy="254007"/>
          </a:xfrm>
        </p:grpSpPr>
        <p:sp>
          <p:nvSpPr>
            <p:cNvPr id="123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32" name="2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6" name="4"/>
          <p:cNvGrpSpPr/>
          <p:nvPr/>
        </p:nvGrpSpPr>
        <p:grpSpPr>
          <a:xfrm>
            <a:off x="4063462" y="5246309"/>
            <a:ext cx="254009" cy="254009"/>
            <a:chOff x="0" y="0"/>
            <a:chExt cx="254007" cy="254007"/>
          </a:xfrm>
        </p:grpSpPr>
        <p:sp>
          <p:nvSpPr>
            <p:cNvPr id="123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35" name="4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239" name="5"/>
          <p:cNvGrpSpPr/>
          <p:nvPr/>
        </p:nvGrpSpPr>
        <p:grpSpPr>
          <a:xfrm>
            <a:off x="5169504" y="5172479"/>
            <a:ext cx="254009" cy="254009"/>
            <a:chOff x="0" y="0"/>
            <a:chExt cx="254007" cy="254007"/>
          </a:xfrm>
        </p:grpSpPr>
        <p:sp>
          <p:nvSpPr>
            <p:cNvPr id="123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38" name="5"/>
            <p:cNvSpPr txBox="1"/>
            <p:nvPr/>
          </p:nvSpPr>
          <p:spPr>
            <a:xfrm>
              <a:off x="37198" y="17783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242" name="3"/>
          <p:cNvGrpSpPr/>
          <p:nvPr/>
        </p:nvGrpSpPr>
        <p:grpSpPr>
          <a:xfrm>
            <a:off x="4560131" y="3302000"/>
            <a:ext cx="254009" cy="254000"/>
            <a:chOff x="0" y="0"/>
            <a:chExt cx="254007" cy="254000"/>
          </a:xfrm>
        </p:grpSpPr>
        <p:sp>
          <p:nvSpPr>
            <p:cNvPr id="1240" name="원"/>
            <p:cNvSpPr/>
            <p:nvPr/>
          </p:nvSpPr>
          <p:spPr>
            <a:xfrm>
              <a:off x="-1" y="0"/>
              <a:ext cx="254009" cy="254000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41" name="3"/>
            <p:cNvSpPr txBox="1"/>
            <p:nvPr/>
          </p:nvSpPr>
          <p:spPr>
            <a:xfrm>
              <a:off x="37198" y="17779"/>
              <a:ext cx="179609" cy="21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관리자페이지</a:t>
            </a:r>
          </a:p>
        </p:txBody>
      </p:sp>
      <p:sp>
        <p:nvSpPr>
          <p:cNvPr id="1245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46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249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0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251" name="표 7"/>
          <p:cNvGraphicFramePr/>
          <p:nvPr/>
        </p:nvGraphicFramePr>
        <p:xfrm>
          <a:off x="8667143" y="-4763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회원 수정 및 삭제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상품 수정 및 삭제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상품 등록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펀딩 수정 및 삭제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펀딩 등록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기업 소개 수정 및 삭제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기업 소개 등록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Q&amp;A 관리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공지사항 관리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1:1 문의 관리 페이지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관리자페이지와 관련된 Page는 1~10 기능 활성.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관리자 로그인 -&gt; 관리자페이지(첫 페이지)</a:t>
                      </a:r>
                      <a:br/>
                      <a:r>
                        <a:t>※ 회원 수정 및 삭제 페이지가 [Default]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52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253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관리자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관리자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54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31373"/>
            <a:ext cx="6350002" cy="389875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257" name="그룹"/>
          <p:cNvGrpSpPr/>
          <p:nvPr/>
        </p:nvGrpSpPr>
        <p:grpSpPr>
          <a:xfrm>
            <a:off x="941820" y="3302000"/>
            <a:ext cx="254009" cy="254000"/>
            <a:chOff x="0" y="0"/>
            <a:chExt cx="254007" cy="254000"/>
          </a:xfrm>
        </p:grpSpPr>
        <p:sp>
          <p:nvSpPr>
            <p:cNvPr id="1255" name="원"/>
            <p:cNvSpPr/>
            <p:nvPr/>
          </p:nvSpPr>
          <p:spPr>
            <a:xfrm>
              <a:off x="-1" y="0"/>
              <a:ext cx="254009" cy="254000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56" name="1"/>
            <p:cNvSpPr txBox="1"/>
            <p:nvPr/>
          </p:nvSpPr>
          <p:spPr>
            <a:xfrm>
              <a:off x="39617" y="5079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60" name="그룹"/>
          <p:cNvGrpSpPr/>
          <p:nvPr/>
        </p:nvGrpSpPr>
        <p:grpSpPr>
          <a:xfrm>
            <a:off x="941820" y="3586778"/>
            <a:ext cx="254009" cy="254009"/>
            <a:chOff x="0" y="0"/>
            <a:chExt cx="254007" cy="254007"/>
          </a:xfrm>
        </p:grpSpPr>
        <p:sp>
          <p:nvSpPr>
            <p:cNvPr id="125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59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63" name="그룹"/>
          <p:cNvGrpSpPr/>
          <p:nvPr/>
        </p:nvGrpSpPr>
        <p:grpSpPr>
          <a:xfrm>
            <a:off x="941820" y="3871559"/>
            <a:ext cx="254009" cy="254009"/>
            <a:chOff x="0" y="0"/>
            <a:chExt cx="254007" cy="254007"/>
          </a:xfrm>
        </p:grpSpPr>
        <p:sp>
          <p:nvSpPr>
            <p:cNvPr id="126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62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266" name="그룹"/>
          <p:cNvGrpSpPr/>
          <p:nvPr/>
        </p:nvGrpSpPr>
        <p:grpSpPr>
          <a:xfrm>
            <a:off x="1955480" y="4013826"/>
            <a:ext cx="254009" cy="254009"/>
            <a:chOff x="0" y="0"/>
            <a:chExt cx="254007" cy="254007"/>
          </a:xfrm>
        </p:grpSpPr>
        <p:sp>
          <p:nvSpPr>
            <p:cNvPr id="126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65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269" name="그룹"/>
          <p:cNvGrpSpPr/>
          <p:nvPr/>
        </p:nvGrpSpPr>
        <p:grpSpPr>
          <a:xfrm>
            <a:off x="1955480" y="4288751"/>
            <a:ext cx="254009" cy="254009"/>
            <a:chOff x="0" y="0"/>
            <a:chExt cx="254007" cy="254007"/>
          </a:xfrm>
        </p:grpSpPr>
        <p:sp>
          <p:nvSpPr>
            <p:cNvPr id="126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68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272" name="그룹"/>
          <p:cNvGrpSpPr/>
          <p:nvPr/>
        </p:nvGrpSpPr>
        <p:grpSpPr>
          <a:xfrm>
            <a:off x="941820" y="4441122"/>
            <a:ext cx="254009" cy="254009"/>
            <a:chOff x="0" y="0"/>
            <a:chExt cx="254007" cy="254007"/>
          </a:xfrm>
        </p:grpSpPr>
        <p:sp>
          <p:nvSpPr>
            <p:cNvPr id="127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71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275" name="그룹"/>
          <p:cNvGrpSpPr/>
          <p:nvPr/>
        </p:nvGrpSpPr>
        <p:grpSpPr>
          <a:xfrm>
            <a:off x="941820" y="4725378"/>
            <a:ext cx="254009" cy="254009"/>
            <a:chOff x="0" y="0"/>
            <a:chExt cx="254007" cy="254007"/>
          </a:xfrm>
        </p:grpSpPr>
        <p:sp>
          <p:nvSpPr>
            <p:cNvPr id="127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74" name="7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1278" name="그룹"/>
          <p:cNvGrpSpPr/>
          <p:nvPr/>
        </p:nvGrpSpPr>
        <p:grpSpPr>
          <a:xfrm>
            <a:off x="941820" y="5010685"/>
            <a:ext cx="254009" cy="254009"/>
            <a:chOff x="0" y="0"/>
            <a:chExt cx="254007" cy="254007"/>
          </a:xfrm>
        </p:grpSpPr>
        <p:sp>
          <p:nvSpPr>
            <p:cNvPr id="127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77" name="8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1281" name="그룹"/>
          <p:cNvGrpSpPr/>
          <p:nvPr/>
        </p:nvGrpSpPr>
        <p:grpSpPr>
          <a:xfrm>
            <a:off x="1955480" y="5122521"/>
            <a:ext cx="254009" cy="254009"/>
            <a:chOff x="0" y="0"/>
            <a:chExt cx="254007" cy="254007"/>
          </a:xfrm>
        </p:grpSpPr>
        <p:sp>
          <p:nvSpPr>
            <p:cNvPr id="127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80" name="9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1284" name="그룹"/>
          <p:cNvGrpSpPr/>
          <p:nvPr/>
        </p:nvGrpSpPr>
        <p:grpSpPr>
          <a:xfrm>
            <a:off x="1955480" y="5401944"/>
            <a:ext cx="254009" cy="254009"/>
            <a:chOff x="0" y="0"/>
            <a:chExt cx="254007" cy="254007"/>
          </a:xfrm>
        </p:grpSpPr>
        <p:sp>
          <p:nvSpPr>
            <p:cNvPr id="128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83" name="10"/>
            <p:cNvSpPr txBox="1"/>
            <p:nvPr/>
          </p:nvSpPr>
          <p:spPr>
            <a:xfrm>
              <a:off x="4301" y="5083"/>
              <a:ext cx="245399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10</a:t>
              </a:r>
            </a:p>
          </p:txBody>
        </p:sp>
      </p:grp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287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8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289" name="표 7"/>
          <p:cNvGraphicFramePr/>
          <p:nvPr/>
        </p:nvGraphicFramePr>
        <p:xfrm>
          <a:off x="8667143" y="-4763"/>
          <a:ext cx="3530600" cy="689618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해당 버튼 기준으로 현재까지의 가입된 회원정보 출력.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회원 명을 입력 받아 회원 데이터 조회 가능.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수정 클릭 시 -&gt; 등록/취소 활성</a:t>
                      </a:r>
                      <a:br/>
                      <a:r>
                        <a:t>            컨테이너 생성(기존 데이터 잔존)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삭제 클릭 시 -&gt; 데이터 회원 데이터 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등록 클릭 시 -&gt; 입력된 데이터 저장 취소 클릭 시 -&gt; 등록/취소 [비활성화]                       수정/삭제 [활성]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회원 수정 및 삭제 페이지는 [가입일자][회원주소][이메일][휴대폰][비밀번호][아이디][이름] 정보를 출력한다.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모든 수정 및 삭제 페이지는 해당 날짜 기준 정보출력, 검색기능을 제공한다. 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90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291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회원 수정 및 삭제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회원 수정 및 삭제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92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31373"/>
            <a:ext cx="6350002" cy="38987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5" name="그룹"/>
          <p:cNvGrpSpPr/>
          <p:nvPr/>
        </p:nvGrpSpPr>
        <p:grpSpPr>
          <a:xfrm>
            <a:off x="2282185" y="3563843"/>
            <a:ext cx="254009" cy="254009"/>
            <a:chOff x="0" y="0"/>
            <a:chExt cx="254007" cy="254007"/>
          </a:xfrm>
        </p:grpSpPr>
        <p:sp>
          <p:nvSpPr>
            <p:cNvPr id="129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94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98" name="그룹"/>
          <p:cNvGrpSpPr/>
          <p:nvPr/>
        </p:nvGrpSpPr>
        <p:grpSpPr>
          <a:xfrm>
            <a:off x="4906278" y="3652967"/>
            <a:ext cx="254009" cy="254009"/>
            <a:chOff x="0" y="0"/>
            <a:chExt cx="254007" cy="254007"/>
          </a:xfrm>
        </p:grpSpPr>
        <p:sp>
          <p:nvSpPr>
            <p:cNvPr id="129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297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01" name="그룹"/>
          <p:cNvGrpSpPr/>
          <p:nvPr/>
        </p:nvGrpSpPr>
        <p:grpSpPr>
          <a:xfrm>
            <a:off x="7468935" y="4040536"/>
            <a:ext cx="254009" cy="254009"/>
            <a:chOff x="0" y="0"/>
            <a:chExt cx="254007" cy="254007"/>
          </a:xfrm>
        </p:grpSpPr>
        <p:sp>
          <p:nvSpPr>
            <p:cNvPr id="129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00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04" name="그룹"/>
          <p:cNvGrpSpPr/>
          <p:nvPr/>
        </p:nvGrpSpPr>
        <p:grpSpPr>
          <a:xfrm>
            <a:off x="6687608" y="4319958"/>
            <a:ext cx="254009" cy="254009"/>
            <a:chOff x="0" y="0"/>
            <a:chExt cx="254007" cy="254007"/>
          </a:xfrm>
        </p:grpSpPr>
        <p:sp>
          <p:nvSpPr>
            <p:cNvPr id="130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03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307" name="그룹"/>
          <p:cNvGrpSpPr/>
          <p:nvPr/>
        </p:nvGrpSpPr>
        <p:grpSpPr>
          <a:xfrm>
            <a:off x="2282185" y="4189466"/>
            <a:ext cx="254009" cy="254009"/>
            <a:chOff x="0" y="0"/>
            <a:chExt cx="254007" cy="254007"/>
          </a:xfrm>
        </p:grpSpPr>
        <p:sp>
          <p:nvSpPr>
            <p:cNvPr id="130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06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310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1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312" name="표 7"/>
          <p:cNvGraphicFramePr/>
          <p:nvPr/>
        </p:nvGraphicFramePr>
        <p:xfrm>
          <a:off x="8667143" y="-4763"/>
          <a:ext cx="3530600" cy="693987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상품 수정 및 삭제 페이지는 [수량][기업명][상품명][가격][등록일자][상품번호][상품분류] 정보를 출력한다.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상품 수정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해당 데이터 삭제.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모든 수정 및 삭제 페이지는 해당 날짜 기준 정보출력, 검색기능을 제공한다.  Explain -&gt; 회원 수정 및 삭제 페이지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13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314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상품 수정 및 삭제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상품 수정 및 삭제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15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60409"/>
            <a:ext cx="6350002" cy="384068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318" name="그룹"/>
          <p:cNvGrpSpPr/>
          <p:nvPr/>
        </p:nvGrpSpPr>
        <p:grpSpPr>
          <a:xfrm>
            <a:off x="2257361" y="4291945"/>
            <a:ext cx="254009" cy="254009"/>
            <a:chOff x="0" y="0"/>
            <a:chExt cx="254007" cy="254007"/>
          </a:xfrm>
        </p:grpSpPr>
        <p:sp>
          <p:nvSpPr>
            <p:cNvPr id="131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17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21" name="그룹"/>
          <p:cNvGrpSpPr/>
          <p:nvPr/>
        </p:nvGrpSpPr>
        <p:grpSpPr>
          <a:xfrm>
            <a:off x="6687608" y="4291945"/>
            <a:ext cx="254009" cy="254009"/>
            <a:chOff x="0" y="0"/>
            <a:chExt cx="254007" cy="254007"/>
          </a:xfrm>
        </p:grpSpPr>
        <p:sp>
          <p:nvSpPr>
            <p:cNvPr id="131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20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24" name="그룹"/>
          <p:cNvGrpSpPr/>
          <p:nvPr/>
        </p:nvGrpSpPr>
        <p:grpSpPr>
          <a:xfrm>
            <a:off x="7468935" y="4291945"/>
            <a:ext cx="254009" cy="254009"/>
            <a:chOff x="0" y="0"/>
            <a:chExt cx="254007" cy="254007"/>
          </a:xfrm>
        </p:grpSpPr>
        <p:sp>
          <p:nvSpPr>
            <p:cNvPr id="132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23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홈 화면</a:t>
            </a:r>
          </a:p>
        </p:txBody>
      </p:sp>
      <p:sp>
        <p:nvSpPr>
          <p:cNvPr id="322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3" name="TextBox 11"/>
          <p:cNvSpPr txBox="1"/>
          <p:nvPr/>
        </p:nvSpPr>
        <p:spPr>
          <a:xfrm>
            <a:off x="734304" y="1083732"/>
            <a:ext cx="543082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5 - 6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327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8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329" name="표 7"/>
          <p:cNvGraphicFramePr/>
          <p:nvPr/>
        </p:nvGraphicFramePr>
        <p:xfrm>
          <a:off x="8667143" y="-4763"/>
          <a:ext cx="3530600" cy="698355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상품 등록에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드롭다운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이미지 파일 업로드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입력 컨테이너 생성 (추가 데이터 입력 기능)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상품 등록 창 -&gt; 상품 등록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30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331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상품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상품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2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43777"/>
            <a:ext cx="6350002" cy="387394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335" name="그룹"/>
          <p:cNvGrpSpPr/>
          <p:nvPr/>
        </p:nvGrpSpPr>
        <p:grpSpPr>
          <a:xfrm>
            <a:off x="2414566" y="3199796"/>
            <a:ext cx="254009" cy="254009"/>
            <a:chOff x="0" y="0"/>
            <a:chExt cx="254007" cy="254007"/>
          </a:xfrm>
        </p:grpSpPr>
        <p:sp>
          <p:nvSpPr>
            <p:cNvPr id="133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34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38" name="그룹"/>
          <p:cNvGrpSpPr/>
          <p:nvPr/>
        </p:nvGrpSpPr>
        <p:grpSpPr>
          <a:xfrm>
            <a:off x="2414566" y="3953744"/>
            <a:ext cx="254009" cy="254009"/>
            <a:chOff x="0" y="0"/>
            <a:chExt cx="254007" cy="254007"/>
          </a:xfrm>
        </p:grpSpPr>
        <p:sp>
          <p:nvSpPr>
            <p:cNvPr id="133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37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41" name="그룹"/>
          <p:cNvGrpSpPr/>
          <p:nvPr/>
        </p:nvGrpSpPr>
        <p:grpSpPr>
          <a:xfrm>
            <a:off x="6758414" y="3386901"/>
            <a:ext cx="254009" cy="254009"/>
            <a:chOff x="0" y="0"/>
            <a:chExt cx="254007" cy="254007"/>
          </a:xfrm>
        </p:grpSpPr>
        <p:sp>
          <p:nvSpPr>
            <p:cNvPr id="133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40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44" name="그룹"/>
          <p:cNvGrpSpPr/>
          <p:nvPr/>
        </p:nvGrpSpPr>
        <p:grpSpPr>
          <a:xfrm>
            <a:off x="6758414" y="3848348"/>
            <a:ext cx="254009" cy="254009"/>
            <a:chOff x="0" y="0"/>
            <a:chExt cx="254007" cy="254007"/>
          </a:xfrm>
        </p:grpSpPr>
        <p:sp>
          <p:nvSpPr>
            <p:cNvPr id="134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43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347" name="그룹"/>
          <p:cNvGrpSpPr/>
          <p:nvPr/>
        </p:nvGrpSpPr>
        <p:grpSpPr>
          <a:xfrm>
            <a:off x="4062265" y="5678760"/>
            <a:ext cx="254008" cy="254009"/>
            <a:chOff x="0" y="0"/>
            <a:chExt cx="254007" cy="254007"/>
          </a:xfrm>
        </p:grpSpPr>
        <p:sp>
          <p:nvSpPr>
            <p:cNvPr id="134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46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350" name="그룹"/>
          <p:cNvGrpSpPr/>
          <p:nvPr/>
        </p:nvGrpSpPr>
        <p:grpSpPr>
          <a:xfrm>
            <a:off x="5307597" y="5678760"/>
            <a:ext cx="254009" cy="254009"/>
            <a:chOff x="0" y="0"/>
            <a:chExt cx="254007" cy="254007"/>
          </a:xfrm>
        </p:grpSpPr>
        <p:sp>
          <p:nvSpPr>
            <p:cNvPr id="134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49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353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4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355" name="표 7"/>
          <p:cNvGraphicFramePr/>
          <p:nvPr/>
        </p:nvGraphicFramePr>
        <p:xfrm>
          <a:off x="8667143" y="-4763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상품 수정에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드롭다운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이미지 파일 업로드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입력 컨테이너 생성 (추가 데이터 입력 기능)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상품 수정 확인창 -&gt; 상품 수정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※ 모든 수정 페이지는 기존 데이터가 잔류하게 한다.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56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357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상품 수정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&gt; 상품 수정 및 삭제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상품 수정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5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32895"/>
            <a:ext cx="6350002" cy="389570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361" name="그룹"/>
          <p:cNvGrpSpPr/>
          <p:nvPr/>
        </p:nvGrpSpPr>
        <p:grpSpPr>
          <a:xfrm>
            <a:off x="2406292" y="3166701"/>
            <a:ext cx="254009" cy="254009"/>
            <a:chOff x="0" y="0"/>
            <a:chExt cx="254007" cy="254007"/>
          </a:xfrm>
        </p:grpSpPr>
        <p:sp>
          <p:nvSpPr>
            <p:cNvPr id="135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60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64" name="그룹"/>
          <p:cNvGrpSpPr/>
          <p:nvPr/>
        </p:nvGrpSpPr>
        <p:grpSpPr>
          <a:xfrm>
            <a:off x="2406292" y="3953744"/>
            <a:ext cx="254009" cy="254009"/>
            <a:chOff x="0" y="0"/>
            <a:chExt cx="254007" cy="254007"/>
          </a:xfrm>
        </p:grpSpPr>
        <p:sp>
          <p:nvSpPr>
            <p:cNvPr id="136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63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67" name="그룹"/>
          <p:cNvGrpSpPr/>
          <p:nvPr/>
        </p:nvGrpSpPr>
        <p:grpSpPr>
          <a:xfrm>
            <a:off x="6687608" y="3237973"/>
            <a:ext cx="254009" cy="254009"/>
            <a:chOff x="0" y="0"/>
            <a:chExt cx="254007" cy="254007"/>
          </a:xfrm>
        </p:grpSpPr>
        <p:sp>
          <p:nvSpPr>
            <p:cNvPr id="136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66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70" name="그룹"/>
          <p:cNvGrpSpPr/>
          <p:nvPr/>
        </p:nvGrpSpPr>
        <p:grpSpPr>
          <a:xfrm>
            <a:off x="6687608" y="3583586"/>
            <a:ext cx="254009" cy="254009"/>
            <a:chOff x="0" y="0"/>
            <a:chExt cx="254007" cy="254007"/>
          </a:xfrm>
        </p:grpSpPr>
        <p:sp>
          <p:nvSpPr>
            <p:cNvPr id="136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69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373" name="그룹"/>
          <p:cNvGrpSpPr/>
          <p:nvPr/>
        </p:nvGrpSpPr>
        <p:grpSpPr>
          <a:xfrm>
            <a:off x="4095359" y="5620843"/>
            <a:ext cx="254009" cy="254009"/>
            <a:chOff x="0" y="0"/>
            <a:chExt cx="254007" cy="254007"/>
          </a:xfrm>
        </p:grpSpPr>
        <p:sp>
          <p:nvSpPr>
            <p:cNvPr id="137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72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376" name="그룹"/>
          <p:cNvGrpSpPr/>
          <p:nvPr/>
        </p:nvGrpSpPr>
        <p:grpSpPr>
          <a:xfrm>
            <a:off x="5307597" y="5620843"/>
            <a:ext cx="254009" cy="254009"/>
            <a:chOff x="0" y="0"/>
            <a:chExt cx="254007" cy="254007"/>
          </a:xfrm>
        </p:grpSpPr>
        <p:sp>
          <p:nvSpPr>
            <p:cNvPr id="137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75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379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0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381" name="표 7"/>
          <p:cNvGraphicFramePr/>
          <p:nvPr/>
        </p:nvGraphicFramePr>
        <p:xfrm>
          <a:off x="8667143" y="-4763"/>
          <a:ext cx="3530600" cy="686265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[상태][Bar][펀딩명][결제일][판매자][펀딩번호][상품분류]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정보를 제공한다.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해당 펀딩에 해당하는 달성률을 bar로 출력한다.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펀딩 수정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펀딩 데이터 삭제 -&gt; 내역삭제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모든 수정 및 삭제 페이지는 해당 날짜 기준 정보출력, 검색기능을 제공한다.  Explain : 회원 수정 및 삭제 페이지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82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383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펀딩 수정 및 삭제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UI-A-806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펀딩 수정 및 삭제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84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34417"/>
            <a:ext cx="6350002" cy="389266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387" name="그룹"/>
          <p:cNvGrpSpPr/>
          <p:nvPr/>
        </p:nvGrpSpPr>
        <p:grpSpPr>
          <a:xfrm>
            <a:off x="2323554" y="4382955"/>
            <a:ext cx="254009" cy="254009"/>
            <a:chOff x="0" y="0"/>
            <a:chExt cx="254007" cy="254007"/>
          </a:xfrm>
        </p:grpSpPr>
        <p:sp>
          <p:nvSpPr>
            <p:cNvPr id="138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86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90" name="그룹"/>
          <p:cNvGrpSpPr/>
          <p:nvPr/>
        </p:nvGrpSpPr>
        <p:grpSpPr>
          <a:xfrm>
            <a:off x="2973088" y="4382955"/>
            <a:ext cx="254009" cy="254009"/>
            <a:chOff x="0" y="0"/>
            <a:chExt cx="254007" cy="254007"/>
          </a:xfrm>
        </p:grpSpPr>
        <p:sp>
          <p:nvSpPr>
            <p:cNvPr id="138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89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93" name="그룹"/>
          <p:cNvGrpSpPr/>
          <p:nvPr/>
        </p:nvGrpSpPr>
        <p:grpSpPr>
          <a:xfrm>
            <a:off x="6678267" y="4382955"/>
            <a:ext cx="254009" cy="254009"/>
            <a:chOff x="0" y="0"/>
            <a:chExt cx="254007" cy="254007"/>
          </a:xfrm>
        </p:grpSpPr>
        <p:sp>
          <p:nvSpPr>
            <p:cNvPr id="139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92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96" name="그룹"/>
          <p:cNvGrpSpPr/>
          <p:nvPr/>
        </p:nvGrpSpPr>
        <p:grpSpPr>
          <a:xfrm>
            <a:off x="7468935" y="4382955"/>
            <a:ext cx="254009" cy="254009"/>
            <a:chOff x="0" y="0"/>
            <a:chExt cx="254007" cy="254007"/>
          </a:xfrm>
        </p:grpSpPr>
        <p:sp>
          <p:nvSpPr>
            <p:cNvPr id="139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395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399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0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401" name="표 7"/>
          <p:cNvGraphicFramePr/>
          <p:nvPr/>
        </p:nvGraphicFramePr>
        <p:xfrm>
          <a:off x="8667143" y="-4763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펀딩 등록에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드롭다운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이미지 파일 업로드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Calender 기능으로 데이터 입력.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입력 컨테이너 생성 (추가 데이터 입력 기능)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펀딩 등록 확인 창 -&gt; 펀딩 등록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02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403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펀딩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UI-A-807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펀딩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04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27018"/>
            <a:ext cx="6350002" cy="390746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407" name="그룹"/>
          <p:cNvGrpSpPr/>
          <p:nvPr/>
        </p:nvGrpSpPr>
        <p:grpSpPr>
          <a:xfrm>
            <a:off x="2401220" y="3165784"/>
            <a:ext cx="254009" cy="254009"/>
            <a:chOff x="0" y="0"/>
            <a:chExt cx="254007" cy="254007"/>
          </a:xfrm>
        </p:grpSpPr>
        <p:sp>
          <p:nvSpPr>
            <p:cNvPr id="140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06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10" name="그룹"/>
          <p:cNvGrpSpPr/>
          <p:nvPr/>
        </p:nvGrpSpPr>
        <p:grpSpPr>
          <a:xfrm>
            <a:off x="2401220" y="3953744"/>
            <a:ext cx="254009" cy="254009"/>
            <a:chOff x="0" y="0"/>
            <a:chExt cx="254007" cy="254007"/>
          </a:xfrm>
        </p:grpSpPr>
        <p:sp>
          <p:nvSpPr>
            <p:cNvPr id="1408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09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413" name="그룹"/>
          <p:cNvGrpSpPr/>
          <p:nvPr/>
        </p:nvGrpSpPr>
        <p:grpSpPr>
          <a:xfrm>
            <a:off x="6789263" y="3227647"/>
            <a:ext cx="254009" cy="254009"/>
            <a:chOff x="0" y="0"/>
            <a:chExt cx="254007" cy="254007"/>
          </a:xfrm>
        </p:grpSpPr>
        <p:sp>
          <p:nvSpPr>
            <p:cNvPr id="1411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12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16" name="그룹"/>
          <p:cNvGrpSpPr/>
          <p:nvPr/>
        </p:nvGrpSpPr>
        <p:grpSpPr>
          <a:xfrm>
            <a:off x="7150025" y="3687966"/>
            <a:ext cx="254009" cy="254009"/>
            <a:chOff x="0" y="0"/>
            <a:chExt cx="254007" cy="254007"/>
          </a:xfrm>
        </p:grpSpPr>
        <p:sp>
          <p:nvSpPr>
            <p:cNvPr id="141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15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419" name="그룹"/>
          <p:cNvGrpSpPr/>
          <p:nvPr/>
        </p:nvGrpSpPr>
        <p:grpSpPr>
          <a:xfrm>
            <a:off x="7150025" y="3953744"/>
            <a:ext cx="254009" cy="254009"/>
            <a:chOff x="0" y="0"/>
            <a:chExt cx="254007" cy="254007"/>
          </a:xfrm>
        </p:grpSpPr>
        <p:sp>
          <p:nvSpPr>
            <p:cNvPr id="141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18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422" name="그룹"/>
          <p:cNvGrpSpPr/>
          <p:nvPr/>
        </p:nvGrpSpPr>
        <p:grpSpPr>
          <a:xfrm>
            <a:off x="4192929" y="5642904"/>
            <a:ext cx="254009" cy="254009"/>
            <a:chOff x="0" y="0"/>
            <a:chExt cx="254007" cy="254007"/>
          </a:xfrm>
        </p:grpSpPr>
        <p:sp>
          <p:nvSpPr>
            <p:cNvPr id="142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21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425" name="그룹"/>
          <p:cNvGrpSpPr/>
          <p:nvPr/>
        </p:nvGrpSpPr>
        <p:grpSpPr>
          <a:xfrm>
            <a:off x="5298253" y="5642904"/>
            <a:ext cx="254009" cy="254009"/>
            <a:chOff x="0" y="0"/>
            <a:chExt cx="254007" cy="254007"/>
          </a:xfrm>
        </p:grpSpPr>
        <p:sp>
          <p:nvSpPr>
            <p:cNvPr id="142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24" name="7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428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29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430" name="표 7"/>
          <p:cNvGraphicFramePr/>
          <p:nvPr/>
        </p:nvGraphicFramePr>
        <p:xfrm>
          <a:off x="8667143" y="-4763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펀딩 등록에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드롭다운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이미지 파일 업로드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Calender 기능으로 데이터 입력.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입력 컨테이너 생성 (추가 데이터 입력 기능)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펀딩 수정 확인 창 -&gt; 펀딩 수정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※ 모든 수정 페이지는 기존 데이터가 잔류하게 한다.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31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432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펀딩 수정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UI-A-808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&gt; 펀딩 수정 및 삭제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펀딩 수정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38615"/>
            <a:ext cx="6350002" cy="388427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436" name="그룹"/>
          <p:cNvGrpSpPr/>
          <p:nvPr/>
        </p:nvGrpSpPr>
        <p:grpSpPr>
          <a:xfrm>
            <a:off x="2401220" y="3165784"/>
            <a:ext cx="254009" cy="254009"/>
            <a:chOff x="0" y="0"/>
            <a:chExt cx="254007" cy="254007"/>
          </a:xfrm>
        </p:grpSpPr>
        <p:sp>
          <p:nvSpPr>
            <p:cNvPr id="1434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35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39" name="그룹"/>
          <p:cNvGrpSpPr/>
          <p:nvPr/>
        </p:nvGrpSpPr>
        <p:grpSpPr>
          <a:xfrm>
            <a:off x="2401220" y="3953744"/>
            <a:ext cx="254009" cy="254009"/>
            <a:chOff x="0" y="0"/>
            <a:chExt cx="254007" cy="254007"/>
          </a:xfrm>
        </p:grpSpPr>
        <p:sp>
          <p:nvSpPr>
            <p:cNvPr id="1437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38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442" name="그룹"/>
          <p:cNvGrpSpPr/>
          <p:nvPr/>
        </p:nvGrpSpPr>
        <p:grpSpPr>
          <a:xfrm>
            <a:off x="6821711" y="3302000"/>
            <a:ext cx="254009" cy="254000"/>
            <a:chOff x="0" y="0"/>
            <a:chExt cx="254007" cy="254000"/>
          </a:xfrm>
        </p:grpSpPr>
        <p:sp>
          <p:nvSpPr>
            <p:cNvPr id="1440" name="원"/>
            <p:cNvSpPr/>
            <p:nvPr/>
          </p:nvSpPr>
          <p:spPr>
            <a:xfrm>
              <a:off x="-1" y="0"/>
              <a:ext cx="254009" cy="254000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41" name="3"/>
            <p:cNvSpPr txBox="1"/>
            <p:nvPr/>
          </p:nvSpPr>
          <p:spPr>
            <a:xfrm>
              <a:off x="39617" y="5078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45" name="그룹"/>
          <p:cNvGrpSpPr/>
          <p:nvPr/>
        </p:nvGrpSpPr>
        <p:grpSpPr>
          <a:xfrm>
            <a:off x="7154295" y="3663631"/>
            <a:ext cx="254009" cy="254009"/>
            <a:chOff x="0" y="0"/>
            <a:chExt cx="254007" cy="254007"/>
          </a:xfrm>
        </p:grpSpPr>
        <p:sp>
          <p:nvSpPr>
            <p:cNvPr id="144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44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448" name="그룹"/>
          <p:cNvGrpSpPr/>
          <p:nvPr/>
        </p:nvGrpSpPr>
        <p:grpSpPr>
          <a:xfrm>
            <a:off x="7217545" y="3953744"/>
            <a:ext cx="254009" cy="254009"/>
            <a:chOff x="0" y="0"/>
            <a:chExt cx="254007" cy="254007"/>
          </a:xfrm>
        </p:grpSpPr>
        <p:sp>
          <p:nvSpPr>
            <p:cNvPr id="144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47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451" name="그룹"/>
          <p:cNvGrpSpPr/>
          <p:nvPr/>
        </p:nvGrpSpPr>
        <p:grpSpPr>
          <a:xfrm>
            <a:off x="4114576" y="5586123"/>
            <a:ext cx="254009" cy="254009"/>
            <a:chOff x="0" y="0"/>
            <a:chExt cx="254007" cy="254007"/>
          </a:xfrm>
        </p:grpSpPr>
        <p:sp>
          <p:nvSpPr>
            <p:cNvPr id="144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50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454" name="그룹"/>
          <p:cNvGrpSpPr/>
          <p:nvPr/>
        </p:nvGrpSpPr>
        <p:grpSpPr>
          <a:xfrm>
            <a:off x="5298253" y="5586123"/>
            <a:ext cx="254009" cy="254009"/>
            <a:chOff x="0" y="0"/>
            <a:chExt cx="254007" cy="254007"/>
          </a:xfrm>
        </p:grpSpPr>
        <p:sp>
          <p:nvSpPr>
            <p:cNvPr id="145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53" name="7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457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8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459" name="표 7"/>
          <p:cNvGraphicFramePr/>
          <p:nvPr/>
        </p:nvGraphicFramePr>
        <p:xfrm>
          <a:off x="8667143" y="-4763"/>
          <a:ext cx="3530600" cy="690126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기업 소개 수정 및 삭제 페이지는 [소개][기업명][등록일][등록자]로 정보를 출력한다.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상품 수정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해당 데이터 삭제.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모든 수정 및 삭제 페이지는 해당 날짜 기준 정보출력, 검색기능을 제공한다.  Explain -&gt; 회원 수정 및 삭제 페이지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60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461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기업 소개 수정 및 삭제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UI-A-809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기업 소개 수정 및 삭제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62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27018"/>
            <a:ext cx="6350002" cy="390746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465" name="그룹"/>
          <p:cNvGrpSpPr/>
          <p:nvPr/>
        </p:nvGrpSpPr>
        <p:grpSpPr>
          <a:xfrm>
            <a:off x="2303880" y="4350104"/>
            <a:ext cx="254009" cy="254009"/>
            <a:chOff x="0" y="0"/>
            <a:chExt cx="254007" cy="254007"/>
          </a:xfrm>
        </p:grpSpPr>
        <p:sp>
          <p:nvSpPr>
            <p:cNvPr id="146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64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68" name="그룹"/>
          <p:cNvGrpSpPr/>
          <p:nvPr/>
        </p:nvGrpSpPr>
        <p:grpSpPr>
          <a:xfrm>
            <a:off x="6785422" y="4350104"/>
            <a:ext cx="254009" cy="254009"/>
            <a:chOff x="0" y="0"/>
            <a:chExt cx="254007" cy="254007"/>
          </a:xfrm>
        </p:grpSpPr>
        <p:sp>
          <p:nvSpPr>
            <p:cNvPr id="146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67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471" name="그룹"/>
          <p:cNvGrpSpPr/>
          <p:nvPr/>
        </p:nvGrpSpPr>
        <p:grpSpPr>
          <a:xfrm>
            <a:off x="7397646" y="4350104"/>
            <a:ext cx="254009" cy="254009"/>
            <a:chOff x="0" y="0"/>
            <a:chExt cx="254007" cy="254007"/>
          </a:xfrm>
        </p:grpSpPr>
        <p:sp>
          <p:nvSpPr>
            <p:cNvPr id="146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70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474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5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476" name="표 7"/>
          <p:cNvGraphicFramePr/>
          <p:nvPr/>
        </p:nvGraphicFramePr>
        <p:xfrm>
          <a:off x="8667143" y="-4763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기업 소개 등록에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이미지 파일 업로드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기업소개 등록 확인 창 -&gt; 등록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77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478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기업 소개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기업소개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7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55567"/>
            <a:ext cx="6350002" cy="385036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482" name="그룹"/>
          <p:cNvGrpSpPr/>
          <p:nvPr/>
        </p:nvGrpSpPr>
        <p:grpSpPr>
          <a:xfrm>
            <a:off x="2352548" y="3182008"/>
            <a:ext cx="254009" cy="254009"/>
            <a:chOff x="0" y="0"/>
            <a:chExt cx="254007" cy="254007"/>
          </a:xfrm>
        </p:grpSpPr>
        <p:sp>
          <p:nvSpPr>
            <p:cNvPr id="148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81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85" name="그룹"/>
          <p:cNvGrpSpPr/>
          <p:nvPr/>
        </p:nvGrpSpPr>
        <p:grpSpPr>
          <a:xfrm>
            <a:off x="6834094" y="3593656"/>
            <a:ext cx="254009" cy="254009"/>
            <a:chOff x="0" y="0"/>
            <a:chExt cx="254007" cy="254007"/>
          </a:xfrm>
        </p:grpSpPr>
        <p:sp>
          <p:nvSpPr>
            <p:cNvPr id="148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84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488" name="그룹"/>
          <p:cNvGrpSpPr/>
          <p:nvPr/>
        </p:nvGrpSpPr>
        <p:grpSpPr>
          <a:xfrm>
            <a:off x="4104267" y="5596286"/>
            <a:ext cx="254009" cy="254009"/>
            <a:chOff x="0" y="0"/>
            <a:chExt cx="254007" cy="254007"/>
          </a:xfrm>
        </p:grpSpPr>
        <p:sp>
          <p:nvSpPr>
            <p:cNvPr id="148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87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91" name="그룹"/>
          <p:cNvGrpSpPr/>
          <p:nvPr/>
        </p:nvGrpSpPr>
        <p:grpSpPr>
          <a:xfrm>
            <a:off x="5298253" y="5596286"/>
            <a:ext cx="254009" cy="254009"/>
            <a:chOff x="0" y="0"/>
            <a:chExt cx="254007" cy="254007"/>
          </a:xfrm>
        </p:grpSpPr>
        <p:sp>
          <p:nvSpPr>
            <p:cNvPr id="148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490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494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5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496" name="표 7"/>
          <p:cNvGraphicFramePr/>
          <p:nvPr/>
        </p:nvGraphicFramePr>
        <p:xfrm>
          <a:off x="8667143" y="-4763"/>
          <a:ext cx="3530600" cy="686773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기업 소개 수정에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이미지 파일 업로드 기능 활성.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기업소개 수정 확인 창 -&gt; 수정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※ 모든 수정 페이지는 기존 데이터가 잔류하게 한다.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97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498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기업 소개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&gt; 기업 소개 수정 및 삭제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기업 소개 수정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9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31373"/>
            <a:ext cx="6350002" cy="389875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502" name="그룹"/>
          <p:cNvGrpSpPr/>
          <p:nvPr/>
        </p:nvGrpSpPr>
        <p:grpSpPr>
          <a:xfrm>
            <a:off x="2401220" y="3149560"/>
            <a:ext cx="254009" cy="254009"/>
            <a:chOff x="0" y="0"/>
            <a:chExt cx="254007" cy="254007"/>
          </a:xfrm>
        </p:grpSpPr>
        <p:sp>
          <p:nvSpPr>
            <p:cNvPr id="150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01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05" name="그룹"/>
          <p:cNvGrpSpPr/>
          <p:nvPr/>
        </p:nvGrpSpPr>
        <p:grpSpPr>
          <a:xfrm>
            <a:off x="6834094" y="3626104"/>
            <a:ext cx="254009" cy="254009"/>
            <a:chOff x="0" y="0"/>
            <a:chExt cx="254007" cy="254007"/>
          </a:xfrm>
        </p:grpSpPr>
        <p:sp>
          <p:nvSpPr>
            <p:cNvPr id="150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04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08" name="그룹"/>
          <p:cNvGrpSpPr/>
          <p:nvPr/>
        </p:nvGrpSpPr>
        <p:grpSpPr>
          <a:xfrm>
            <a:off x="4104267" y="5555726"/>
            <a:ext cx="254009" cy="254009"/>
            <a:chOff x="0" y="0"/>
            <a:chExt cx="254007" cy="254007"/>
          </a:xfrm>
        </p:grpSpPr>
        <p:sp>
          <p:nvSpPr>
            <p:cNvPr id="150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07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511" name="그룹"/>
          <p:cNvGrpSpPr/>
          <p:nvPr/>
        </p:nvGrpSpPr>
        <p:grpSpPr>
          <a:xfrm>
            <a:off x="5298253" y="5555726"/>
            <a:ext cx="254009" cy="254009"/>
            <a:chOff x="0" y="0"/>
            <a:chExt cx="254007" cy="254007"/>
          </a:xfrm>
        </p:grpSpPr>
        <p:sp>
          <p:nvSpPr>
            <p:cNvPr id="150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10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514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15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516" name="표 7"/>
          <p:cNvGraphicFramePr/>
          <p:nvPr/>
        </p:nvGraphicFramePr>
        <p:xfrm>
          <a:off x="8667143" y="-4763"/>
          <a:ext cx="3530600" cy="695917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해당 버튼 기준으로 현재까지의 가입된 회원정보 출력.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분야를 입력 받아 Q&amp;A 목록 조회 가능.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Q&amp;A 수정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해당 데이터 삭제.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Q&amp;A 관리 페이지는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[작성일][제목][분야][작성자][내용] 정보를 출력한다.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Q&amp;A 등록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고객센터의 모든 관리 페이지는 [해당 날짜 버튼]  기준 정보출력, 검색기능을 제공한다.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17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518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Q&amp;A관리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Q&amp;A 관리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1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54059"/>
            <a:ext cx="6350002" cy="385337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522" name="그룹"/>
          <p:cNvGrpSpPr/>
          <p:nvPr/>
        </p:nvGrpSpPr>
        <p:grpSpPr>
          <a:xfrm>
            <a:off x="2279542" y="3538926"/>
            <a:ext cx="254009" cy="254009"/>
            <a:chOff x="0" y="0"/>
            <a:chExt cx="254007" cy="254007"/>
          </a:xfrm>
        </p:grpSpPr>
        <p:sp>
          <p:nvSpPr>
            <p:cNvPr id="1520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21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25" name="그룹"/>
          <p:cNvGrpSpPr/>
          <p:nvPr/>
        </p:nvGrpSpPr>
        <p:grpSpPr>
          <a:xfrm>
            <a:off x="4976496" y="3538926"/>
            <a:ext cx="254009" cy="254009"/>
            <a:chOff x="0" y="0"/>
            <a:chExt cx="254007" cy="254007"/>
          </a:xfrm>
        </p:grpSpPr>
        <p:sp>
          <p:nvSpPr>
            <p:cNvPr id="152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24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28" name="그룹"/>
          <p:cNvGrpSpPr/>
          <p:nvPr/>
        </p:nvGrpSpPr>
        <p:grpSpPr>
          <a:xfrm>
            <a:off x="6678267" y="4046938"/>
            <a:ext cx="254009" cy="254009"/>
            <a:chOff x="0" y="0"/>
            <a:chExt cx="254007" cy="254007"/>
          </a:xfrm>
        </p:grpSpPr>
        <p:sp>
          <p:nvSpPr>
            <p:cNvPr id="152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27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531" name="그룹"/>
          <p:cNvGrpSpPr/>
          <p:nvPr/>
        </p:nvGrpSpPr>
        <p:grpSpPr>
          <a:xfrm>
            <a:off x="7352822" y="4046938"/>
            <a:ext cx="254009" cy="254009"/>
            <a:chOff x="0" y="0"/>
            <a:chExt cx="254007" cy="254007"/>
          </a:xfrm>
        </p:grpSpPr>
        <p:sp>
          <p:nvSpPr>
            <p:cNvPr id="152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30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534" name="그룹"/>
          <p:cNvGrpSpPr/>
          <p:nvPr/>
        </p:nvGrpSpPr>
        <p:grpSpPr>
          <a:xfrm>
            <a:off x="2279542" y="4046938"/>
            <a:ext cx="254009" cy="254009"/>
            <a:chOff x="0" y="0"/>
            <a:chExt cx="254007" cy="254007"/>
          </a:xfrm>
        </p:grpSpPr>
        <p:sp>
          <p:nvSpPr>
            <p:cNvPr id="153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33" name="5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537" name="그룹"/>
          <p:cNvGrpSpPr/>
          <p:nvPr/>
        </p:nvGrpSpPr>
        <p:grpSpPr>
          <a:xfrm>
            <a:off x="4341706" y="5642904"/>
            <a:ext cx="254009" cy="254009"/>
            <a:chOff x="0" y="0"/>
            <a:chExt cx="254007" cy="254007"/>
          </a:xfrm>
        </p:grpSpPr>
        <p:sp>
          <p:nvSpPr>
            <p:cNvPr id="153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36" name="6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540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1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542" name="표 7"/>
          <p:cNvGraphicFramePr/>
          <p:nvPr/>
        </p:nvGraphicFramePr>
        <p:xfrm>
          <a:off x="8667143" y="-4763"/>
          <a:ext cx="3530600" cy="690634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Q &amp; A 등록에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해당 Q&amp;A가 저장되야할 목록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기업소개 등록 확인 창 -&gt; 등록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43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544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Q&amp;A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Q&amp;A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45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31373"/>
            <a:ext cx="6350002" cy="389875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548" name="그룹"/>
          <p:cNvGrpSpPr/>
          <p:nvPr/>
        </p:nvGrpSpPr>
        <p:grpSpPr>
          <a:xfrm>
            <a:off x="2376886" y="3198230"/>
            <a:ext cx="254009" cy="254009"/>
            <a:chOff x="0" y="0"/>
            <a:chExt cx="254007" cy="254007"/>
          </a:xfrm>
        </p:grpSpPr>
        <p:sp>
          <p:nvSpPr>
            <p:cNvPr id="154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47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51" name="그룹"/>
          <p:cNvGrpSpPr/>
          <p:nvPr/>
        </p:nvGrpSpPr>
        <p:grpSpPr>
          <a:xfrm>
            <a:off x="6963883" y="3455755"/>
            <a:ext cx="254009" cy="254009"/>
            <a:chOff x="0" y="0"/>
            <a:chExt cx="254007" cy="254007"/>
          </a:xfrm>
        </p:grpSpPr>
        <p:sp>
          <p:nvSpPr>
            <p:cNvPr id="154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50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54" name="그룹"/>
          <p:cNvGrpSpPr/>
          <p:nvPr/>
        </p:nvGrpSpPr>
        <p:grpSpPr>
          <a:xfrm>
            <a:off x="4063707" y="5596286"/>
            <a:ext cx="254009" cy="254009"/>
            <a:chOff x="0" y="0"/>
            <a:chExt cx="254007" cy="254007"/>
          </a:xfrm>
        </p:grpSpPr>
        <p:sp>
          <p:nvSpPr>
            <p:cNvPr id="155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53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557" name="그룹"/>
          <p:cNvGrpSpPr/>
          <p:nvPr/>
        </p:nvGrpSpPr>
        <p:grpSpPr>
          <a:xfrm>
            <a:off x="5298253" y="5596286"/>
            <a:ext cx="254009" cy="254009"/>
            <a:chOff x="0" y="0"/>
            <a:chExt cx="254007" cy="254007"/>
          </a:xfrm>
        </p:grpSpPr>
        <p:sp>
          <p:nvSpPr>
            <p:cNvPr id="155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56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" name="표 7"/>
          <p:cNvGraphicFramePr/>
          <p:nvPr/>
        </p:nvGraphicFramePr>
        <p:xfrm>
          <a:off x="442190" y="698330"/>
          <a:ext cx="10930832" cy="50020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377303"/>
                <a:gridCol w="3584032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RQ-001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홈화면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데이터 베이스 내의 아이디, 비밀번호 정보를 조회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데이터가 모두 일치하면 로그인 처리되어 메인 화면 이동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하나라도 일치하지 않으면 '가입하지 않은 아이디이거나, 잘못된 비밀번호입니다.' 알림창 생성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로그인 이후 메인 화면으로 이동 - 로그인하지 않으면 메인 화면 진입 불가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1/26/11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RQ-002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기업 소개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기업 소개 클릭시 기업 소개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1/26/11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RQ-003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상품 클릭시 상품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1/26/11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RQ-004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펀딩 클릭시 펀딩 페이지로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1/26/11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RQ-005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회원가입</a:t>
                      </a:r>
                    </a:p>
                  </a:txBody>
                  <a:tcPr marL="6350" marR="6350" marT="6350" marB="635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아이디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아이디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 형식 : 영문소문자/숫자, 4~16글자 형식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형식에 맞으면 '@@@은 사용 가능한 아이디입니다' 문구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형식에 맞지 않으면 '아이디는 영문소문자/숫자, 4~16글자로 입력해주세요' 문구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데이터베이스 내의 아이디 정보를 조회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동일한 아이디가 존재하면 '이미 사용중이거나 탈퇴한 아이디입니다' 문구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동일한 아이디가 없다면 '사용 가능한 아이디입니다' 문구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입력 사항으로 형식에 맞게 입력되지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아이디를 입력하지 않고 회원가입 버튼을 클릭한 경우 '아이디를 입력해주세요.'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RQ-006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비밀번호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비밀번호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 형식 : 영문 대소문자/숫자/특수문자 중 2가지 이상 조합, 10자~16자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입력 형식에 맞지 않으면 '10~16자 영문 대 소문자, 숫자, 특수문자 중 2가지 이상을 조합하여 사용하세요.' 문구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password 형식으로 입력한 데이터가 암호로 보이게 구성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입력 사항으로 형식에 맞게 입력되지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비밀번호를 입력하지 않고 회원가입 버튼을 클릭한 경우 '비밀번호를 입력해주세요.'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RQ-007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비밀번호 확인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[비밀번호]와 같은 값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일치하지 않으면 '비밀번호가 일치하지 않습니다' 문구 표시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입력 사항으로 형식에 맞게 입력되지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비밀번호 확인을 입력하지 않고 회원가입 버튼을 클릭한 경우 '비밀번호 확인을 입력해주세요.'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6" name="TextBox 12"/>
          <p:cNvSpPr txBox="1"/>
          <p:nvPr/>
        </p:nvSpPr>
        <p:spPr>
          <a:xfrm>
            <a:off x="417217" y="171361"/>
            <a:ext cx="215393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27" name="Прямая соединительная линия 8"/>
          <p:cNvSpPr/>
          <p:nvPr/>
        </p:nvSpPr>
        <p:spPr>
          <a:xfrm>
            <a:off x="2376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8" name="Прямоугольник 7"/>
          <p:cNvSpPr txBox="1"/>
          <p:nvPr/>
        </p:nvSpPr>
        <p:spPr>
          <a:xfrm>
            <a:off x="2512129" y="186602"/>
            <a:ext cx="581657" cy="38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메인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560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1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562" name="표 7"/>
          <p:cNvGraphicFramePr/>
          <p:nvPr/>
        </p:nvGraphicFramePr>
        <p:xfrm>
          <a:off x="8667143" y="-4763"/>
          <a:ext cx="3530600" cy="698355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Q &amp; A 수정에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해당 Q&amp;A가 저장 되야 할 목록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기업소개 등록 확인 창 -&gt; 등록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※ 모든 수정 페이지는 기존 데이터가 잔류하게 한다.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63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564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Q&amp;A 수정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&gt; Q&amp;A 관리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Q&amp;A 수정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65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40623"/>
            <a:ext cx="6350002" cy="388025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568" name="그룹"/>
          <p:cNvGrpSpPr/>
          <p:nvPr/>
        </p:nvGrpSpPr>
        <p:grpSpPr>
          <a:xfrm>
            <a:off x="2368772" y="3182008"/>
            <a:ext cx="254009" cy="254009"/>
            <a:chOff x="0" y="0"/>
            <a:chExt cx="254007" cy="254007"/>
          </a:xfrm>
        </p:grpSpPr>
        <p:sp>
          <p:nvSpPr>
            <p:cNvPr id="156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67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71" name="그룹"/>
          <p:cNvGrpSpPr/>
          <p:nvPr/>
        </p:nvGrpSpPr>
        <p:grpSpPr>
          <a:xfrm>
            <a:off x="6931434" y="3439532"/>
            <a:ext cx="254009" cy="254009"/>
            <a:chOff x="0" y="0"/>
            <a:chExt cx="254007" cy="254007"/>
          </a:xfrm>
        </p:grpSpPr>
        <p:sp>
          <p:nvSpPr>
            <p:cNvPr id="156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70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74" name="그룹"/>
          <p:cNvGrpSpPr/>
          <p:nvPr/>
        </p:nvGrpSpPr>
        <p:grpSpPr>
          <a:xfrm>
            <a:off x="4192929" y="5661180"/>
            <a:ext cx="254009" cy="254009"/>
            <a:chOff x="0" y="0"/>
            <a:chExt cx="254007" cy="254007"/>
          </a:xfrm>
        </p:grpSpPr>
        <p:sp>
          <p:nvSpPr>
            <p:cNvPr id="157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73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577" name="그룹"/>
          <p:cNvGrpSpPr/>
          <p:nvPr/>
        </p:nvGrpSpPr>
        <p:grpSpPr>
          <a:xfrm>
            <a:off x="5235648" y="5661180"/>
            <a:ext cx="254009" cy="254009"/>
            <a:chOff x="0" y="0"/>
            <a:chExt cx="254007" cy="254007"/>
          </a:xfrm>
        </p:grpSpPr>
        <p:sp>
          <p:nvSpPr>
            <p:cNvPr id="157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76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580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81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582" name="표 7"/>
          <p:cNvGraphicFramePr/>
          <p:nvPr/>
        </p:nvGraphicFramePr>
        <p:xfrm>
          <a:off x="8667143" y="-4763"/>
          <a:ext cx="3530600" cy="695917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공지사항 관리 페이지는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r>
                        <a:t>[작성일][제목][작성자]정보를 출력한다.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공지사항 수정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해당 데이터 삭제.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800"/>
                        <a:t>클릭 시 공지사항 등록 page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고객센터의 모든 관리 페이지는 [해당 날짜 버튼] </a:t>
                      </a:r>
                      <a:br/>
                      <a:r>
                        <a:t>기준 정보출력, 검색기능을 제공한다. 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r>
                        <a:t>Explain : Q&amp;A 관리 페이지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83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584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공지사항 관리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공지사항 관리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85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40623"/>
            <a:ext cx="6350002" cy="388025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588" name="그룹"/>
          <p:cNvGrpSpPr/>
          <p:nvPr/>
        </p:nvGrpSpPr>
        <p:grpSpPr>
          <a:xfrm>
            <a:off x="2287656" y="3879619"/>
            <a:ext cx="254009" cy="254009"/>
            <a:chOff x="0" y="0"/>
            <a:chExt cx="254007" cy="254007"/>
          </a:xfrm>
        </p:grpSpPr>
        <p:sp>
          <p:nvSpPr>
            <p:cNvPr id="158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87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91" name="그룹"/>
          <p:cNvGrpSpPr/>
          <p:nvPr/>
        </p:nvGrpSpPr>
        <p:grpSpPr>
          <a:xfrm>
            <a:off x="6598851" y="3953744"/>
            <a:ext cx="254009" cy="254009"/>
            <a:chOff x="0" y="0"/>
            <a:chExt cx="254007" cy="254007"/>
          </a:xfrm>
        </p:grpSpPr>
        <p:sp>
          <p:nvSpPr>
            <p:cNvPr id="158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90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94" name="그룹"/>
          <p:cNvGrpSpPr/>
          <p:nvPr/>
        </p:nvGrpSpPr>
        <p:grpSpPr>
          <a:xfrm>
            <a:off x="4310904" y="5626681"/>
            <a:ext cx="254009" cy="254009"/>
            <a:chOff x="0" y="0"/>
            <a:chExt cx="254007" cy="254007"/>
          </a:xfrm>
        </p:grpSpPr>
        <p:sp>
          <p:nvSpPr>
            <p:cNvPr id="159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93" name="4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597" name="그룹"/>
          <p:cNvGrpSpPr/>
          <p:nvPr/>
        </p:nvGrpSpPr>
        <p:grpSpPr>
          <a:xfrm>
            <a:off x="7405759" y="3953744"/>
            <a:ext cx="254009" cy="254009"/>
            <a:chOff x="0" y="0"/>
            <a:chExt cx="254007" cy="254007"/>
          </a:xfrm>
        </p:grpSpPr>
        <p:sp>
          <p:nvSpPr>
            <p:cNvPr id="1595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596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600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01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602" name="표 7"/>
          <p:cNvGraphicFramePr/>
          <p:nvPr/>
        </p:nvGraphicFramePr>
        <p:xfrm>
          <a:off x="8667143" y="-4763"/>
          <a:ext cx="3530600" cy="692564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공지사항등록에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공지사항 등록 확인 창 -&gt; 등록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03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604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공지사항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&gt; 공지사항 관리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공지사항 등록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05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31354"/>
            <a:ext cx="6350002" cy="389879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608" name="그룹"/>
          <p:cNvGrpSpPr/>
          <p:nvPr/>
        </p:nvGrpSpPr>
        <p:grpSpPr>
          <a:xfrm>
            <a:off x="2328214" y="3182008"/>
            <a:ext cx="254009" cy="254009"/>
            <a:chOff x="0" y="0"/>
            <a:chExt cx="254007" cy="254007"/>
          </a:xfrm>
        </p:grpSpPr>
        <p:sp>
          <p:nvSpPr>
            <p:cNvPr id="160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607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11" name="그룹"/>
          <p:cNvGrpSpPr/>
          <p:nvPr/>
        </p:nvGrpSpPr>
        <p:grpSpPr>
          <a:xfrm>
            <a:off x="4100423" y="5629711"/>
            <a:ext cx="254009" cy="254009"/>
            <a:chOff x="0" y="0"/>
            <a:chExt cx="254007" cy="254007"/>
          </a:xfrm>
        </p:grpSpPr>
        <p:sp>
          <p:nvSpPr>
            <p:cNvPr id="160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610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14" name="그룹"/>
          <p:cNvGrpSpPr/>
          <p:nvPr/>
        </p:nvGrpSpPr>
        <p:grpSpPr>
          <a:xfrm>
            <a:off x="5191244" y="5629711"/>
            <a:ext cx="254009" cy="254009"/>
            <a:chOff x="0" y="0"/>
            <a:chExt cx="254007" cy="254007"/>
          </a:xfrm>
        </p:grpSpPr>
        <p:sp>
          <p:nvSpPr>
            <p:cNvPr id="1612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613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설계서</a:t>
            </a:r>
          </a:p>
        </p:txBody>
      </p:sp>
      <p:sp>
        <p:nvSpPr>
          <p:cNvPr id="1617" name="Прямая соединительная линия 8"/>
          <p:cNvSpPr/>
          <p:nvPr/>
        </p:nvSpPr>
        <p:spPr>
          <a:xfrm>
            <a:off x="1995781" y="134291"/>
            <a:ext cx="5" cy="488162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18" name="직사각형"/>
          <p:cNvSpPr/>
          <p:nvPr/>
        </p:nvSpPr>
        <p:spPr>
          <a:xfrm>
            <a:off x="255933" y="1587499"/>
            <a:ext cx="8128001" cy="4986502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나눔고딕"/>
              </a:defRPr>
            </a:pPr>
            <a:endParaRPr/>
          </a:p>
        </p:txBody>
      </p:sp>
      <p:graphicFrame>
        <p:nvGraphicFramePr>
          <p:cNvPr id="1619" name="표 7"/>
          <p:cNvGraphicFramePr/>
          <p:nvPr/>
        </p:nvGraphicFramePr>
        <p:xfrm>
          <a:off x="8667143" y="-4763"/>
          <a:ext cx="3530600" cy="692564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6700"/>
                <a:gridCol w="3263900"/>
              </a:tblGrid>
              <a:tr h="269240">
                <a:tc gridSpan="2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공지사항 수정에 필요한 정보들을 입력할 수 있는 컨테이너 활성화.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공지사항 수정 확인 창 -&gt; 수정 완료.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/>
                        <a:t>클릭 시 이전 페이지 이동.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844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Check Point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9916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800"/>
                      </a:pPr>
                      <a:r>
                        <a:rPr sz="800"/>
                        <a:t>※ 모든 수정 페이지는 기존 데이터가 잔류하게 한다.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9240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Related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91D9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9955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DDDDDD"/>
                      </a:solidFill>
                      <a:miter/>
                    </a:lnL>
                    <a:lnR w="12700">
                      <a:solidFill>
                        <a:srgbClr val="DDDDDD"/>
                      </a:solidFill>
                      <a:miter/>
                    </a:lnR>
                    <a:lnT w="12700">
                      <a:solidFill>
                        <a:srgbClr val="DDDDDD"/>
                      </a:solidFill>
                      <a:miter/>
                    </a:lnT>
                    <a:lnB w="12700">
                      <a:solidFill>
                        <a:srgbClr val="DDDDDD"/>
                      </a:solidFill>
                      <a:miter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20" name="Прямоугольник 7"/>
          <p:cNvSpPr txBox="1"/>
          <p:nvPr/>
        </p:nvSpPr>
        <p:spPr>
          <a:xfrm>
            <a:off x="2181929" y="199304"/>
            <a:ext cx="160781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관리자 페이지</a:t>
            </a:r>
          </a:p>
        </p:txBody>
      </p:sp>
      <p:graphicFrame>
        <p:nvGraphicFramePr>
          <p:cNvPr id="1621" name="표 7"/>
          <p:cNvGraphicFramePr/>
          <p:nvPr/>
        </p:nvGraphicFramePr>
        <p:xfrm>
          <a:off x="255932" y="819471"/>
          <a:ext cx="8128000" cy="5511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89000"/>
                <a:gridCol w="2032000"/>
                <a:gridCol w="889000"/>
                <a:gridCol w="762000"/>
                <a:gridCol w="889000"/>
                <a:gridCol w="762000"/>
                <a:gridCol w="889000"/>
                <a:gridCol w="1016000"/>
              </a:tblGrid>
              <a:tr h="2755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Page Title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공지사항 수정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UI-A-817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Author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이재완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2021-01-13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Screen Path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관리자 페이지 &gt; 공지사항 관리 페이지 </a:t>
                      </a:r>
                      <a:r>
                        <a:rPr>
                          <a:solidFill>
                            <a:srgbClr val="EA3423"/>
                          </a:solidFill>
                        </a:rPr>
                        <a:t>&gt; 공지사항 수정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22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933" y="2131373"/>
            <a:ext cx="6350002" cy="389875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pSp>
        <p:nvGrpSpPr>
          <p:cNvPr id="1625" name="그룹"/>
          <p:cNvGrpSpPr/>
          <p:nvPr/>
        </p:nvGrpSpPr>
        <p:grpSpPr>
          <a:xfrm>
            <a:off x="2376886" y="3165784"/>
            <a:ext cx="254009" cy="254009"/>
            <a:chOff x="0" y="0"/>
            <a:chExt cx="254007" cy="254007"/>
          </a:xfrm>
        </p:grpSpPr>
        <p:sp>
          <p:nvSpPr>
            <p:cNvPr id="1623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624" name="1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28" name="그룹"/>
          <p:cNvGrpSpPr/>
          <p:nvPr/>
        </p:nvGrpSpPr>
        <p:grpSpPr>
          <a:xfrm>
            <a:off x="4084202" y="5629711"/>
            <a:ext cx="254009" cy="254009"/>
            <a:chOff x="0" y="0"/>
            <a:chExt cx="254007" cy="254007"/>
          </a:xfrm>
        </p:grpSpPr>
        <p:sp>
          <p:nvSpPr>
            <p:cNvPr id="1626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627" name="2"/>
            <p:cNvSpPr txBox="1"/>
            <p:nvPr/>
          </p:nvSpPr>
          <p:spPr>
            <a:xfrm>
              <a:off x="39617" y="5083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1" name="그룹"/>
          <p:cNvGrpSpPr/>
          <p:nvPr/>
        </p:nvGrpSpPr>
        <p:grpSpPr>
          <a:xfrm>
            <a:off x="5307597" y="5629711"/>
            <a:ext cx="254009" cy="254009"/>
            <a:chOff x="0" y="0"/>
            <a:chExt cx="254007" cy="254007"/>
          </a:xfrm>
        </p:grpSpPr>
        <p:sp>
          <p:nvSpPr>
            <p:cNvPr id="1629" name="원"/>
            <p:cNvSpPr/>
            <p:nvPr/>
          </p:nvSpPr>
          <p:spPr>
            <a:xfrm>
              <a:off x="-1" y="-1"/>
              <a:ext cx="254009" cy="254009"/>
            </a:xfrm>
            <a:prstGeom prst="ellipse">
              <a:avLst/>
            </a:prstGeom>
            <a:solidFill>
              <a:srgbClr val="EA34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나눔고딕"/>
                </a:defRPr>
              </a:pPr>
              <a:endParaRPr/>
            </a:p>
          </p:txBody>
        </p:sp>
        <p:sp>
          <p:nvSpPr>
            <p:cNvPr id="1630" name="3"/>
            <p:cNvSpPr txBox="1"/>
            <p:nvPr/>
          </p:nvSpPr>
          <p:spPr>
            <a:xfrm>
              <a:off x="39617" y="5082"/>
              <a:ext cx="174768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6. 데이터베이스 ERD</a:t>
            </a:r>
          </a:p>
        </p:txBody>
      </p:sp>
      <p:sp>
        <p:nvSpPr>
          <p:cNvPr id="1634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757" y="745970"/>
            <a:ext cx="11834485" cy="5366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7. 화면구현</a:t>
            </a:r>
          </a:p>
        </p:txBody>
      </p:sp>
      <p:sp>
        <p:nvSpPr>
          <p:cNvPr id="1639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홈, 메인페이지</a:t>
            </a:r>
          </a:p>
        </p:txBody>
      </p:sp>
      <p:sp>
        <p:nvSpPr>
          <p:cNvPr id="1642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직사각형"/>
          <p:cNvSpPr/>
          <p:nvPr/>
        </p:nvSpPr>
        <p:spPr>
          <a:xfrm>
            <a:off x="294033" y="5500868"/>
            <a:ext cx="8128001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45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646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47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48" name="Прямоугольник 7"/>
          <p:cNvSpPr txBox="1"/>
          <p:nvPr/>
        </p:nvSpPr>
        <p:spPr>
          <a:xfrm>
            <a:off x="2181929" y="192954"/>
            <a:ext cx="76326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홈화면</a:t>
            </a:r>
          </a:p>
        </p:txBody>
      </p:sp>
      <p:sp>
        <p:nvSpPr>
          <p:cNvPr id="1649" name="직사각형"/>
          <p:cNvSpPr/>
          <p:nvPr/>
        </p:nvSpPr>
        <p:spPr>
          <a:xfrm>
            <a:off x="8619328" y="0"/>
            <a:ext cx="3561906" cy="220168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50" name="직사각형"/>
          <p:cNvSpPr/>
          <p:nvPr/>
        </p:nvSpPr>
        <p:spPr>
          <a:xfrm>
            <a:off x="8619328" y="2343958"/>
            <a:ext cx="3561906" cy="439741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51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16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t="8528" b="4895"/>
          <a:stretch>
            <a:fillRect/>
          </a:stretch>
        </p:blipFill>
        <p:spPr>
          <a:xfrm>
            <a:off x="417217" y="1157917"/>
            <a:ext cx="7790824" cy="4215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3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9221" y="256680"/>
            <a:ext cx="3182119" cy="168832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54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29284" y="3256426"/>
            <a:ext cx="2341994" cy="257247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655" name="마이페이지 주요 구조"/>
          <p:cNvSpPr txBox="1"/>
          <p:nvPr/>
        </p:nvSpPr>
        <p:spPr>
          <a:xfrm>
            <a:off x="9167031" y="2689455"/>
            <a:ext cx="227975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배경 이미지와 로그인 폼 화면을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Z-index를 이용하여 배치</a:t>
            </a:r>
          </a:p>
        </p:txBody>
      </p:sp>
      <p:pic>
        <p:nvPicPr>
          <p:cNvPr id="1656" name="그림 4" descr="그림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721" y="5784541"/>
            <a:ext cx="2538211" cy="771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7" name="그림 6" descr="그림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39401" y="5851499"/>
            <a:ext cx="1637264" cy="519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직사각형"/>
          <p:cNvSpPr/>
          <p:nvPr/>
        </p:nvSpPr>
        <p:spPr>
          <a:xfrm>
            <a:off x="294031" y="5107968"/>
            <a:ext cx="11882339" cy="16629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7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677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78" name="직사각형"/>
          <p:cNvSpPr/>
          <p:nvPr/>
        </p:nvSpPr>
        <p:spPr>
          <a:xfrm>
            <a:off x="294033" y="913223"/>
            <a:ext cx="8128001" cy="4194748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79" name="Прямоугольник 7"/>
          <p:cNvSpPr txBox="1"/>
          <p:nvPr/>
        </p:nvSpPr>
        <p:spPr>
          <a:xfrm>
            <a:off x="2181929" y="192954"/>
            <a:ext cx="9829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회원가입</a:t>
            </a:r>
          </a:p>
        </p:txBody>
      </p:sp>
      <p:sp>
        <p:nvSpPr>
          <p:cNvPr id="1680" name="직사각형"/>
          <p:cNvSpPr/>
          <p:nvPr/>
        </p:nvSpPr>
        <p:spPr>
          <a:xfrm>
            <a:off x="8619328" y="13506"/>
            <a:ext cx="3561906" cy="2535415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81" name="직사각형"/>
          <p:cNvSpPr/>
          <p:nvPr/>
        </p:nvSpPr>
        <p:spPr>
          <a:xfrm>
            <a:off x="8614464" y="2708918"/>
            <a:ext cx="3561906" cy="2304258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1682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76066" y="3396943"/>
            <a:ext cx="2296494" cy="120778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683" name="Info box내부를 float로 배치하여…"/>
          <p:cNvSpPr txBox="1"/>
          <p:nvPr/>
        </p:nvSpPr>
        <p:spPr>
          <a:xfrm>
            <a:off x="9076066" y="2877000"/>
            <a:ext cx="237324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overflow-y : 오버 플로우 내용을 스크롤을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Y축만 주어서 배치</a:t>
            </a:r>
          </a:p>
        </p:txBody>
      </p:sp>
      <p:pic>
        <p:nvPicPr>
          <p:cNvPr id="1684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4321" y="320013"/>
            <a:ext cx="3231922" cy="192240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85" name="그림 2" descr="그림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38907" y="1196316"/>
            <a:ext cx="3748547" cy="278992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86" name="그림 3" descr="그림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966" y="5193848"/>
            <a:ext cx="2746640" cy="149114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87" name="그림 9" descr="그림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61061" y="5202763"/>
            <a:ext cx="2019694" cy="87866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88" name="그림 11" descr="그림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61211" y="5193848"/>
            <a:ext cx="5959415" cy="149114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89" name="그림 5" descr="그림 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5398" y="4352185"/>
            <a:ext cx="6303814" cy="70486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90" name="그림 18" descr="그림 18"/>
          <p:cNvPicPr>
            <a:picLocks noChangeAspect="1"/>
          </p:cNvPicPr>
          <p:nvPr/>
        </p:nvPicPr>
        <p:blipFill>
          <a:blip r:embed="rId9">
            <a:extLst/>
          </a:blip>
          <a:srcRect l="22669" t="7129" r="23750" b="4565"/>
          <a:stretch>
            <a:fillRect/>
          </a:stretch>
        </p:blipFill>
        <p:spPr>
          <a:xfrm>
            <a:off x="417216" y="1092339"/>
            <a:ext cx="3926859" cy="305047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7"/>
          <p:cNvGraphicFramePr/>
          <p:nvPr/>
        </p:nvGraphicFramePr>
        <p:xfrm>
          <a:off x="442190" y="698330"/>
          <a:ext cx="10930832" cy="608101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0209"/>
                <a:gridCol w="913128"/>
                <a:gridCol w="905518"/>
                <a:gridCol w="1248771"/>
                <a:gridCol w="3712564"/>
                <a:gridCol w="897911"/>
                <a:gridCol w="1392522"/>
                <a:gridCol w="930209"/>
              </a:tblGrid>
              <a:tr h="26543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기능_ID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Player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 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요구사항 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내용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작성자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날 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91D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" b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진행사항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CDCDC"/>
                      </a:solidFill>
                    </a:lnB>
                    <a:solidFill>
                      <a:srgbClr val="91D8BB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RQ-008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rowSpan="9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 rowSpan="9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이름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text 형식으로 구성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입력 사항으로 형식에 맞게 입력되지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이름을 입력하지 않고 회원가입 버튼을 클릭한 경우 '이름을 입력해주세요.'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RQ-009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주소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주소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기본주소, 나머지주소 text 형식으로 구성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입력 사항으로 형식에 맞게 입력되지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주소를 입력하지 않고 회원가입 버튼을 클릭한 경우 '주소를 입력해주세요.'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1/26/21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RQ-010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일반전화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일반 전화번호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처음 3자리는 지역번호로 정해져있으므로 리스트로 구성하여 선택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나머지 번호는 직접 입력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RQ-011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휴대전화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휴대 전화번호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처음 3자리는 정해져있으므로 리스트로 구성하여 선택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나머지 번호는 직접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입력 사항으로 형식에 맞게 입력되지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휴대전화를 입력하지 않고 회원가입 버튼을 클릭한 경우 '휴대전화를 입력해주세요.'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RQ-012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이메일 주소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입력 사항으로 형식에 맞게 입력되지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이메일을 입력하지 않고 회원가입 버튼을 클릭한 경우 '이메일을 입력해주세요.'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RQ-013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성별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[남자], [여자] 중 radio 형식으로 하나만 선택하도록 구성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입력 사항으로 형식에 맞게 입력되지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성별을 선택하지 않고 회원가입 버튼을 클릭한 경우 '성별을 선택해주세요.'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RQ-014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생년월일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[년], [월], [일]로 나누어 입력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년 : 4자리 구성 ex) 2021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월 : 2자리 구성 ex) 01 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일 : 2자리 구성 ex) 12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입력 사항으로 형식에 맞게 입력되지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생년월일을 입력하지 않고 회원가입 버튼을 클릭한 경우 '생년월일을 입력해주세요.'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RQ-015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전체 동의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'이용약관 및 개인정보수집 및 이용, 쇼핑정보 수신(선택)에 모두 동의합니다.' 클릭 시 하단의 [이용약관 동의], [개인정보 수집 및 이용 동의], [쇼핑정보 수신 동의]에 전체 check처리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CDCDC"/>
                      </a:solidFill>
                    </a:lnL>
                    <a:lnR w="12700">
                      <a:solidFill>
                        <a:srgbClr val="DCDCDC"/>
                      </a:solidFill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solidFill>
                        <a:srgbClr val="DCDCDC"/>
                      </a:solidFill>
                    </a:lnB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700"/>
                        <a:t>RQ-016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이용약관동의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이용약관 내용 기술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radio box 형식으로 '동의함' 버튼 구현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필수 선택 사항으로 선택하지 않을 시 가입 불가</a:t>
                      </a:r>
                    </a:p>
                    <a:p>
                      <a:pPr algn="l">
                        <a:lnSpc>
                          <a:spcPct val="120000"/>
                        </a:lnSpc>
                        <a:defRPr sz="700"/>
                      </a:pPr>
                      <a:r>
                        <a:t>- '동의함'버튼을 클릭하지 않고 회원가입 버튼을 클릭한 경우 '이용약관 동의를 눌러주세요' 알림창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이지은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/>
                        <a:t>1/11/21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/>
                      </a:pPr>
                      <a:r>
                        <a:rPr sz="7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반영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CDCDC"/>
                      </a:solidFill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1" name="TextBox 12"/>
          <p:cNvSpPr txBox="1"/>
          <p:nvPr/>
        </p:nvSpPr>
        <p:spPr>
          <a:xfrm>
            <a:off x="417217" y="171361"/>
            <a:ext cx="215393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요구사항 정의서</a:t>
            </a:r>
          </a:p>
        </p:txBody>
      </p:sp>
      <p:sp>
        <p:nvSpPr>
          <p:cNvPr id="332" name="Прямая соединительная линия 8"/>
          <p:cNvSpPr/>
          <p:nvPr/>
        </p:nvSpPr>
        <p:spPr>
          <a:xfrm>
            <a:off x="2376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3" name="Прямоугольник 7"/>
          <p:cNvSpPr txBox="1"/>
          <p:nvPr/>
        </p:nvSpPr>
        <p:spPr>
          <a:xfrm>
            <a:off x="2512129" y="186602"/>
            <a:ext cx="581657" cy="38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메인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직사각형"/>
          <p:cNvSpPr/>
          <p:nvPr/>
        </p:nvSpPr>
        <p:spPr>
          <a:xfrm>
            <a:off x="294033" y="5107968"/>
            <a:ext cx="8128001" cy="16629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93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694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95" name="직사각형"/>
          <p:cNvSpPr/>
          <p:nvPr/>
        </p:nvSpPr>
        <p:spPr>
          <a:xfrm>
            <a:off x="294033" y="913223"/>
            <a:ext cx="8128001" cy="4194748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96" name="Прямоугольник 7"/>
          <p:cNvSpPr txBox="1"/>
          <p:nvPr/>
        </p:nvSpPr>
        <p:spPr>
          <a:xfrm>
            <a:off x="2181929" y="184061"/>
            <a:ext cx="127325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아이디 찾기</a:t>
            </a:r>
          </a:p>
        </p:txBody>
      </p:sp>
      <p:sp>
        <p:nvSpPr>
          <p:cNvPr id="1697" name="직사각형"/>
          <p:cNvSpPr/>
          <p:nvPr/>
        </p:nvSpPr>
        <p:spPr>
          <a:xfrm>
            <a:off x="8619328" y="13506"/>
            <a:ext cx="3561906" cy="2535415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98" name="직사각형"/>
          <p:cNvSpPr/>
          <p:nvPr/>
        </p:nvSpPr>
        <p:spPr>
          <a:xfrm>
            <a:off x="8614464" y="2708918"/>
            <a:ext cx="3561906" cy="406195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169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rcRect r="841" b="18487"/>
          <a:stretch>
            <a:fillRect/>
          </a:stretch>
        </p:blipFill>
        <p:spPr>
          <a:xfrm>
            <a:off x="759819" y="1005701"/>
            <a:ext cx="7190266" cy="400747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700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031" y="2759571"/>
            <a:ext cx="3194925" cy="388294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701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rcRect r="5136"/>
          <a:stretch>
            <a:fillRect/>
          </a:stretch>
        </p:blipFill>
        <p:spPr>
          <a:xfrm>
            <a:off x="8704023" y="244885"/>
            <a:ext cx="3468580" cy="207265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702" name="그림 2" descr="그림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9818" y="6181500"/>
            <a:ext cx="1494067" cy="430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3" name="그림 4" descr="그림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937" y="5274126"/>
            <a:ext cx="2271144" cy="785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4" name="그림 8" descr="그림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01435" y="5242133"/>
            <a:ext cx="2061118" cy="81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5" name="그림 10" descr="그림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18015" y="6154913"/>
            <a:ext cx="1494067" cy="469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직사각형"/>
          <p:cNvSpPr/>
          <p:nvPr/>
        </p:nvSpPr>
        <p:spPr>
          <a:xfrm>
            <a:off x="294033" y="5107968"/>
            <a:ext cx="8128001" cy="16629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0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709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0" name="직사각형"/>
          <p:cNvSpPr/>
          <p:nvPr/>
        </p:nvSpPr>
        <p:spPr>
          <a:xfrm>
            <a:off x="294033" y="913223"/>
            <a:ext cx="8128001" cy="4194748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11" name="Прямоугольник 7"/>
          <p:cNvSpPr txBox="1"/>
          <p:nvPr/>
        </p:nvSpPr>
        <p:spPr>
          <a:xfrm>
            <a:off x="2181929" y="184061"/>
            <a:ext cx="127325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아이디 찾기</a:t>
            </a:r>
          </a:p>
        </p:txBody>
      </p:sp>
      <p:sp>
        <p:nvSpPr>
          <p:cNvPr id="1712" name="직사각형"/>
          <p:cNvSpPr/>
          <p:nvPr/>
        </p:nvSpPr>
        <p:spPr>
          <a:xfrm>
            <a:off x="8619328" y="13506"/>
            <a:ext cx="3561906" cy="2535415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13" name="직사각형"/>
          <p:cNvSpPr/>
          <p:nvPr/>
        </p:nvSpPr>
        <p:spPr>
          <a:xfrm>
            <a:off x="8614464" y="2708918"/>
            <a:ext cx="3561906" cy="2304258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1714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286" y="1014019"/>
            <a:ext cx="6569496" cy="380318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715" name="그림 11" descr="그림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2318" y="2754768"/>
            <a:ext cx="3566401" cy="2212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6" name="그림 2" descr="그림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6838" y="363128"/>
            <a:ext cx="3472006" cy="2006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7" name="그림 2" descr="그림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7507" y="5588086"/>
            <a:ext cx="1449198" cy="614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8" name="그림 8" descr="그림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2413" y="5502359"/>
            <a:ext cx="2241496" cy="87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9" name="그림 10" descr="그림 1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22166" y="5460756"/>
            <a:ext cx="2059152" cy="931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0" name="그림 12" descr="그림 1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818557" y="5742940"/>
            <a:ext cx="1382553" cy="367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직사각형"/>
          <p:cNvSpPr/>
          <p:nvPr/>
        </p:nvSpPr>
        <p:spPr>
          <a:xfrm>
            <a:off x="294033" y="5107968"/>
            <a:ext cx="8128001" cy="16629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23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724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25" name="직사각형"/>
          <p:cNvSpPr/>
          <p:nvPr/>
        </p:nvSpPr>
        <p:spPr>
          <a:xfrm>
            <a:off x="294033" y="913223"/>
            <a:ext cx="8128001" cy="4194748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26" name="Прямоугольник 7"/>
          <p:cNvSpPr txBox="1"/>
          <p:nvPr/>
        </p:nvSpPr>
        <p:spPr>
          <a:xfrm>
            <a:off x="2181929" y="184061"/>
            <a:ext cx="149296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비밀번호 찾기</a:t>
            </a:r>
          </a:p>
        </p:txBody>
      </p:sp>
      <p:sp>
        <p:nvSpPr>
          <p:cNvPr id="1727" name="직사각형"/>
          <p:cNvSpPr/>
          <p:nvPr/>
        </p:nvSpPr>
        <p:spPr>
          <a:xfrm>
            <a:off x="8619328" y="13506"/>
            <a:ext cx="3561906" cy="2535415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28" name="직사각형"/>
          <p:cNvSpPr/>
          <p:nvPr/>
        </p:nvSpPr>
        <p:spPr>
          <a:xfrm>
            <a:off x="8614464" y="2708918"/>
            <a:ext cx="3561906" cy="406195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172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3501" y="1065621"/>
            <a:ext cx="6342313" cy="386318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730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7456" y="2708918"/>
            <a:ext cx="3180513" cy="392421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731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01085" y="260647"/>
            <a:ext cx="3438941" cy="2129143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732" name="그림 2" descr="그림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46930" y="5679101"/>
            <a:ext cx="1723933" cy="364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3" name="그림 4" descr="그림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7346" y="5390353"/>
            <a:ext cx="2039586" cy="100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4" name="그림 6" descr="그림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34689" y="5654273"/>
            <a:ext cx="1849878" cy="393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5" name="그림 8" descr="그림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95103" y="5331435"/>
            <a:ext cx="2039587" cy="1145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직사각형"/>
          <p:cNvSpPr/>
          <p:nvPr/>
        </p:nvSpPr>
        <p:spPr>
          <a:xfrm>
            <a:off x="294033" y="5107968"/>
            <a:ext cx="8128001" cy="16629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38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739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0" name="직사각형"/>
          <p:cNvSpPr/>
          <p:nvPr/>
        </p:nvSpPr>
        <p:spPr>
          <a:xfrm>
            <a:off x="294033" y="913223"/>
            <a:ext cx="8128001" cy="4194748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41" name="Прямоугольник 7"/>
          <p:cNvSpPr txBox="1"/>
          <p:nvPr/>
        </p:nvSpPr>
        <p:spPr>
          <a:xfrm>
            <a:off x="2181929" y="184061"/>
            <a:ext cx="2113847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비밀번호 찾기</a:t>
            </a:r>
          </a:p>
        </p:txBody>
      </p:sp>
      <p:sp>
        <p:nvSpPr>
          <p:cNvPr id="1742" name="직사각형"/>
          <p:cNvSpPr/>
          <p:nvPr/>
        </p:nvSpPr>
        <p:spPr>
          <a:xfrm>
            <a:off x="8619328" y="13506"/>
            <a:ext cx="3561906" cy="2535415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43" name="직사각형"/>
          <p:cNvSpPr/>
          <p:nvPr/>
        </p:nvSpPr>
        <p:spPr>
          <a:xfrm>
            <a:off x="8614464" y="2708918"/>
            <a:ext cx="3561906" cy="2304258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1744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058" y="1058422"/>
            <a:ext cx="6505949" cy="390434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745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8027" y="2799695"/>
            <a:ext cx="3434637" cy="2140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6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rcRect r="18286"/>
          <a:stretch>
            <a:fillRect/>
          </a:stretch>
        </p:blipFill>
        <p:spPr>
          <a:xfrm>
            <a:off x="8818915" y="476672"/>
            <a:ext cx="3153000" cy="1765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7" name="그림 4" descr="그림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05369" y="5687347"/>
            <a:ext cx="1826162" cy="331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그림 6" descr="그림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6032" y="5411392"/>
            <a:ext cx="2189337" cy="1074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그림 8" descr="그림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75485" y="5373230"/>
            <a:ext cx="2035777" cy="1074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0" name="그림 10" descr="그림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26384" y="5694109"/>
            <a:ext cx="1712220" cy="339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직사각형"/>
          <p:cNvSpPr/>
          <p:nvPr/>
        </p:nvSpPr>
        <p:spPr>
          <a:xfrm>
            <a:off x="294033" y="5215794"/>
            <a:ext cx="8128001" cy="155507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60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661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62" name="직사각형"/>
          <p:cNvSpPr/>
          <p:nvPr/>
        </p:nvSpPr>
        <p:spPr>
          <a:xfrm>
            <a:off x="294033" y="913223"/>
            <a:ext cx="8128001" cy="4302574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63" name="Прямоугольник 7"/>
          <p:cNvSpPr txBox="1"/>
          <p:nvPr/>
        </p:nvSpPr>
        <p:spPr>
          <a:xfrm>
            <a:off x="2181929" y="192954"/>
            <a:ext cx="120268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메인페이지</a:t>
            </a:r>
          </a:p>
        </p:txBody>
      </p:sp>
      <p:sp>
        <p:nvSpPr>
          <p:cNvPr id="1664" name="직사각형"/>
          <p:cNvSpPr/>
          <p:nvPr/>
        </p:nvSpPr>
        <p:spPr>
          <a:xfrm>
            <a:off x="8619328" y="13507"/>
            <a:ext cx="3561906" cy="442360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65" name="직사각형"/>
          <p:cNvSpPr/>
          <p:nvPr/>
        </p:nvSpPr>
        <p:spPr>
          <a:xfrm>
            <a:off x="8619328" y="4581128"/>
            <a:ext cx="3561906" cy="220168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66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sp>
        <p:nvSpPr>
          <p:cNvPr id="1667" name="Info box내부를 float로 배치하여…"/>
          <p:cNvSpPr txBox="1"/>
          <p:nvPr/>
        </p:nvSpPr>
        <p:spPr>
          <a:xfrm>
            <a:off x="9254614" y="4874081"/>
            <a:ext cx="214058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flex-direction: column으로 설정하여</a:t>
            </a:r>
          </a:p>
          <a:p>
            <a:pPr>
              <a:defRPr sz="1000">
                <a:latin typeface="+mn-lt"/>
                <a:ea typeface="+mn-ea"/>
                <a:cs typeface="+mn-cs"/>
                <a:sym typeface="나눔고딕"/>
              </a:defRPr>
            </a:pPr>
            <a:r>
              <a:t>아이템을 위에서 아래 순으로 배치</a:t>
            </a:r>
          </a:p>
        </p:txBody>
      </p:sp>
      <p:pic>
        <p:nvPicPr>
          <p:cNvPr id="16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1428" y="5373215"/>
            <a:ext cx="2905127" cy="100965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6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7952" y="1150434"/>
            <a:ext cx="5235357" cy="382815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70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96011" y="391073"/>
            <a:ext cx="3408543" cy="372675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671" name="그림 2" descr="그림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1508" y="6104733"/>
            <a:ext cx="1002108" cy="488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2" name="그림 6" descr="그림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18694" y="5398618"/>
            <a:ext cx="907735" cy="490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3" name="그림 8" descr="그림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1118" y="5302427"/>
            <a:ext cx="2010492" cy="1413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직사각형"/>
          <p:cNvSpPr/>
          <p:nvPr/>
        </p:nvSpPr>
        <p:spPr>
          <a:xfrm>
            <a:off x="294033" y="5500868"/>
            <a:ext cx="8346679" cy="1270003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53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754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5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56" name="Прямоугольник 7"/>
          <p:cNvSpPr txBox="1"/>
          <p:nvPr/>
        </p:nvSpPr>
        <p:spPr>
          <a:xfrm>
            <a:off x="2181929" y="192954"/>
            <a:ext cx="9829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공지사항</a:t>
            </a:r>
          </a:p>
        </p:txBody>
      </p:sp>
      <p:sp>
        <p:nvSpPr>
          <p:cNvPr id="1757" name="직사각형"/>
          <p:cNvSpPr/>
          <p:nvPr/>
        </p:nvSpPr>
        <p:spPr>
          <a:xfrm>
            <a:off x="8619328" y="13507"/>
            <a:ext cx="3561906" cy="247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58" name="직사각형"/>
          <p:cNvSpPr/>
          <p:nvPr/>
        </p:nvSpPr>
        <p:spPr>
          <a:xfrm>
            <a:off x="8640712" y="2492896"/>
            <a:ext cx="3561906" cy="4365105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59" name="CSS"/>
          <p:cNvSpPr txBox="1"/>
          <p:nvPr/>
        </p:nvSpPr>
        <p:spPr>
          <a:xfrm>
            <a:off x="10146817" y="3265732"/>
            <a:ext cx="50693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CSS</a:t>
            </a:r>
          </a:p>
        </p:txBody>
      </p:sp>
      <p:sp>
        <p:nvSpPr>
          <p:cNvPr id="1760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sp>
        <p:nvSpPr>
          <p:cNvPr id="1761" name="SQL문"/>
          <p:cNvSpPr txBox="1"/>
          <p:nvPr/>
        </p:nvSpPr>
        <p:spPr>
          <a:xfrm>
            <a:off x="3990954" y="5956798"/>
            <a:ext cx="73415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SQL문</a:t>
            </a:r>
          </a:p>
        </p:txBody>
      </p:sp>
      <p:pic>
        <p:nvPicPr>
          <p:cNvPr id="17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7167" y="2577296"/>
            <a:ext cx="2688345" cy="2169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2490" y="4746566"/>
            <a:ext cx="2695577" cy="201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3257" y="78865"/>
            <a:ext cx="3427977" cy="12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5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51213" y="1345067"/>
            <a:ext cx="2035326" cy="1147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6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561" y="5905605"/>
            <a:ext cx="3285176" cy="753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7" name="Picture 4" descr="Picture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2024" y="1047107"/>
            <a:ext cx="5932019" cy="4302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8" name="Picture 3" descr="Picture 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90954" y="5934654"/>
            <a:ext cx="4431082" cy="636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직사각형"/>
          <p:cNvSpPr/>
          <p:nvPr/>
        </p:nvSpPr>
        <p:spPr>
          <a:xfrm>
            <a:off x="294032" y="5569310"/>
            <a:ext cx="8325299" cy="120155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71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772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73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74" name="Прямоугольник 7"/>
          <p:cNvSpPr txBox="1"/>
          <p:nvPr/>
        </p:nvSpPr>
        <p:spPr>
          <a:xfrm>
            <a:off x="2181929" y="184061"/>
            <a:ext cx="1492966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자주묻는 질문</a:t>
            </a:r>
          </a:p>
        </p:txBody>
      </p:sp>
      <p:sp>
        <p:nvSpPr>
          <p:cNvPr id="1775" name="직사각형"/>
          <p:cNvSpPr/>
          <p:nvPr/>
        </p:nvSpPr>
        <p:spPr>
          <a:xfrm>
            <a:off x="8619328" y="13507"/>
            <a:ext cx="3561906" cy="283943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76" name="직사각형"/>
          <p:cNvSpPr/>
          <p:nvPr/>
        </p:nvSpPr>
        <p:spPr>
          <a:xfrm>
            <a:off x="8619328" y="2852934"/>
            <a:ext cx="3561906" cy="400506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77" name="CSS"/>
          <p:cNvSpPr txBox="1"/>
          <p:nvPr/>
        </p:nvSpPr>
        <p:spPr>
          <a:xfrm>
            <a:off x="10146817" y="3265732"/>
            <a:ext cx="50693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CSS</a:t>
            </a:r>
          </a:p>
        </p:txBody>
      </p:sp>
      <p:sp>
        <p:nvSpPr>
          <p:cNvPr id="1778" name="HTML"/>
          <p:cNvSpPr txBox="1"/>
          <p:nvPr/>
        </p:nvSpPr>
        <p:spPr>
          <a:xfrm>
            <a:off x="10036746" y="935283"/>
            <a:ext cx="7270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HTML</a:t>
            </a:r>
          </a:p>
        </p:txBody>
      </p:sp>
      <p:sp>
        <p:nvSpPr>
          <p:cNvPr id="1779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sp>
        <p:nvSpPr>
          <p:cNvPr id="1780" name="SQL문"/>
          <p:cNvSpPr txBox="1"/>
          <p:nvPr/>
        </p:nvSpPr>
        <p:spPr>
          <a:xfrm>
            <a:off x="3990954" y="5956798"/>
            <a:ext cx="73415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SQL문</a:t>
            </a:r>
          </a:p>
        </p:txBody>
      </p:sp>
      <p:pic>
        <p:nvPicPr>
          <p:cNvPr id="17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92517" y="2924942"/>
            <a:ext cx="2415532" cy="1940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66731" y="4939133"/>
            <a:ext cx="2427909" cy="1810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76654" y="325434"/>
            <a:ext cx="3247258" cy="2215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4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7607" y="5844235"/>
            <a:ext cx="3516147" cy="79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5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9022" y="1004899"/>
            <a:ext cx="6169286" cy="4472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6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35657" y="5876194"/>
            <a:ext cx="5084046" cy="732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직사각형"/>
          <p:cNvSpPr/>
          <p:nvPr/>
        </p:nvSpPr>
        <p:spPr>
          <a:xfrm>
            <a:off x="294032" y="5569310"/>
            <a:ext cx="8325299" cy="120155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89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790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1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92" name="Прямоугольник 7"/>
          <p:cNvSpPr txBox="1"/>
          <p:nvPr/>
        </p:nvSpPr>
        <p:spPr>
          <a:xfrm>
            <a:off x="2181929" y="192954"/>
            <a:ext cx="9829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기업소개</a:t>
            </a:r>
          </a:p>
        </p:txBody>
      </p:sp>
      <p:sp>
        <p:nvSpPr>
          <p:cNvPr id="1793" name="직사각형"/>
          <p:cNvSpPr/>
          <p:nvPr/>
        </p:nvSpPr>
        <p:spPr>
          <a:xfrm>
            <a:off x="8619328" y="13507"/>
            <a:ext cx="3561906" cy="283943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94" name="직사각형"/>
          <p:cNvSpPr/>
          <p:nvPr/>
        </p:nvSpPr>
        <p:spPr>
          <a:xfrm>
            <a:off x="8619328" y="2852934"/>
            <a:ext cx="3561906" cy="400506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95" name="CSS"/>
          <p:cNvSpPr txBox="1"/>
          <p:nvPr/>
        </p:nvSpPr>
        <p:spPr>
          <a:xfrm>
            <a:off x="10146817" y="3265732"/>
            <a:ext cx="50693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CSS</a:t>
            </a:r>
          </a:p>
        </p:txBody>
      </p:sp>
      <p:sp>
        <p:nvSpPr>
          <p:cNvPr id="1796" name="HTML"/>
          <p:cNvSpPr txBox="1"/>
          <p:nvPr/>
        </p:nvSpPr>
        <p:spPr>
          <a:xfrm>
            <a:off x="10036746" y="935283"/>
            <a:ext cx="7270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HTML</a:t>
            </a:r>
          </a:p>
        </p:txBody>
      </p:sp>
      <p:sp>
        <p:nvSpPr>
          <p:cNvPr id="1797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17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127" y="1758938"/>
            <a:ext cx="7587813" cy="283950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80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9193" y="4147470"/>
            <a:ext cx="2162177" cy="2524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6741" y="219215"/>
            <a:ext cx="3327080" cy="3599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직사각형"/>
          <p:cNvSpPr/>
          <p:nvPr/>
        </p:nvSpPr>
        <p:spPr>
          <a:xfrm>
            <a:off x="294032" y="5569310"/>
            <a:ext cx="8325299" cy="1201559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06" name="TextBox 12"/>
          <p:cNvSpPr txBox="1"/>
          <p:nvPr/>
        </p:nvSpPr>
        <p:spPr>
          <a:xfrm>
            <a:off x="417218" y="171361"/>
            <a:ext cx="172667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화면 구현</a:t>
            </a:r>
          </a:p>
        </p:txBody>
      </p:sp>
      <p:sp>
        <p:nvSpPr>
          <p:cNvPr id="1807" name="Прямая соединительная линия 8"/>
          <p:cNvSpPr/>
          <p:nvPr/>
        </p:nvSpPr>
        <p:spPr>
          <a:xfrm>
            <a:off x="1995781" y="134292"/>
            <a:ext cx="4" cy="48816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8" name="직사각형"/>
          <p:cNvSpPr/>
          <p:nvPr/>
        </p:nvSpPr>
        <p:spPr>
          <a:xfrm>
            <a:off x="294033" y="913223"/>
            <a:ext cx="8128001" cy="465609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09" name="Прямоугольник 7"/>
          <p:cNvSpPr txBox="1"/>
          <p:nvPr/>
        </p:nvSpPr>
        <p:spPr>
          <a:xfrm>
            <a:off x="2181929" y="184061"/>
            <a:ext cx="2222789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defTabSz="914377">
              <a:defRPr sz="2000">
                <a:solidFill>
                  <a:srgbClr val="A6A6A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r>
              <a:t>기업소개_상세페이지</a:t>
            </a:r>
          </a:p>
        </p:txBody>
      </p:sp>
      <p:sp>
        <p:nvSpPr>
          <p:cNvPr id="1810" name="직사각형"/>
          <p:cNvSpPr/>
          <p:nvPr/>
        </p:nvSpPr>
        <p:spPr>
          <a:xfrm>
            <a:off x="8619328" y="13507"/>
            <a:ext cx="3561906" cy="2839430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11" name="직사각형"/>
          <p:cNvSpPr/>
          <p:nvPr/>
        </p:nvSpPr>
        <p:spPr>
          <a:xfrm>
            <a:off x="8619328" y="2852934"/>
            <a:ext cx="3561906" cy="4005066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12" name="CSS"/>
          <p:cNvSpPr txBox="1"/>
          <p:nvPr/>
        </p:nvSpPr>
        <p:spPr>
          <a:xfrm>
            <a:off x="10146817" y="3265732"/>
            <a:ext cx="50693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CSS</a:t>
            </a:r>
          </a:p>
        </p:txBody>
      </p:sp>
      <p:sp>
        <p:nvSpPr>
          <p:cNvPr id="1813" name="HTML"/>
          <p:cNvSpPr txBox="1"/>
          <p:nvPr/>
        </p:nvSpPr>
        <p:spPr>
          <a:xfrm>
            <a:off x="10036746" y="935283"/>
            <a:ext cx="72707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HTML</a:t>
            </a:r>
          </a:p>
        </p:txBody>
      </p:sp>
      <p:sp>
        <p:nvSpPr>
          <p:cNvPr id="1814" name="이미지"/>
          <p:cNvSpPr txBox="1"/>
          <p:nvPr/>
        </p:nvSpPr>
        <p:spPr>
          <a:xfrm>
            <a:off x="3983639" y="3249932"/>
            <a:ext cx="74878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이미지</a:t>
            </a:r>
          </a:p>
        </p:txBody>
      </p:sp>
      <p:pic>
        <p:nvPicPr>
          <p:cNvPr id="18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771" y="1089580"/>
            <a:ext cx="5960525" cy="4352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8813" y="572139"/>
            <a:ext cx="3276938" cy="1838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7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4309" y="2996950"/>
            <a:ext cx="2733677" cy="2762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7218" y="6087708"/>
            <a:ext cx="6755942" cy="623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64936" y="5569313"/>
            <a:ext cx="4376915" cy="1190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TextBox 12"/>
          <p:cNvSpPr txBox="1"/>
          <p:nvPr/>
        </p:nvSpPr>
        <p:spPr>
          <a:xfrm>
            <a:off x="6341416" y="2959716"/>
            <a:ext cx="4256371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3D86D"/>
                </a:solidFill>
                <a:latin typeface="+mn-lt"/>
                <a:ea typeface="+mn-ea"/>
                <a:cs typeface="+mn-cs"/>
                <a:sym typeface="나눔고딕"/>
              </a:defRPr>
            </a:lvl1pPr>
          </a:lstStyle>
          <a:p>
            <a:r>
              <a:t>상품, 펀딩</a:t>
            </a:r>
          </a:p>
        </p:txBody>
      </p:sp>
      <p:sp>
        <p:nvSpPr>
          <p:cNvPr id="1820" name="Google Shape;66;p10"/>
          <p:cNvSpPr/>
          <p:nvPr/>
        </p:nvSpPr>
        <p:spPr>
          <a:xfrm>
            <a:off x="6370932" y="3707498"/>
            <a:ext cx="3350215" cy="6"/>
          </a:xfrm>
          <a:prstGeom prst="line">
            <a:avLst/>
          </a:prstGeom>
          <a:ln w="101600">
            <a:solidFill>
              <a:srgbClr val="53D86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Office 테마">
  <a:themeElements>
    <a:clrScheme name="2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21_Office 테마">
      <a:majorFont>
        <a:latin typeface="Helvetica"/>
        <a:ea typeface="Helvetica"/>
        <a:cs typeface="Helvetica"/>
      </a:majorFont>
      <a:minorFont>
        <a:latin typeface="나눔고딕"/>
        <a:ea typeface="나눔고딕"/>
        <a:cs typeface="나눔고딕"/>
      </a:minorFont>
    </a:fontScheme>
    <a:fmtScheme name="2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Office 테마">
  <a:themeElements>
    <a:clrScheme name="2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21_Office 테마">
      <a:majorFont>
        <a:latin typeface="Helvetica"/>
        <a:ea typeface="Helvetica"/>
        <a:cs typeface="Helvetica"/>
      </a:majorFont>
      <a:minorFont>
        <a:latin typeface="나눔고딕"/>
        <a:ea typeface="나눔고딕"/>
        <a:cs typeface="나눔고딕"/>
      </a:minorFont>
    </a:fontScheme>
    <a:fmtScheme name="2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10440</Words>
  <Application>Microsoft Office PowerPoint</Application>
  <PresentationFormat>사용자 지정</PresentationFormat>
  <Paragraphs>3651</Paragraphs>
  <Slides>153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153</vt:i4>
      </vt:variant>
    </vt:vector>
  </HeadingPairs>
  <TitlesOfParts>
    <vt:vector size="154" baseType="lpstr">
      <vt:lpstr>21_Office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SEUL</cp:lastModifiedBy>
  <cp:revision>4</cp:revision>
  <dcterms:modified xsi:type="dcterms:W3CDTF">2021-01-28T13:12:37Z</dcterms:modified>
</cp:coreProperties>
</file>